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6"/>
  </p:notesMasterIdLst>
  <p:sldIdLst>
    <p:sldId id="256" r:id="rId2"/>
    <p:sldId id="257" r:id="rId3"/>
    <p:sldId id="299" r:id="rId4"/>
    <p:sldId id="300" r:id="rId5"/>
    <p:sldId id="301" r:id="rId6"/>
    <p:sldId id="303" r:id="rId7"/>
    <p:sldId id="304" r:id="rId8"/>
    <p:sldId id="258" r:id="rId9"/>
    <p:sldId id="302" r:id="rId10"/>
    <p:sldId id="305" r:id="rId11"/>
    <p:sldId id="307" r:id="rId12"/>
    <p:sldId id="308" r:id="rId13"/>
    <p:sldId id="309" r:id="rId14"/>
    <p:sldId id="306" r:id="rId15"/>
  </p:sldIdLst>
  <p:sldSz cx="9144000" cy="5143500" type="screen16x9"/>
  <p:notesSz cx="6858000" cy="9144000"/>
  <p:embeddedFontLst>
    <p:embeddedFont>
      <p:font typeface="Exo 2" pitchFamily="2" charset="77"/>
      <p:regular r:id="rId17"/>
      <p:bold r:id="rId18"/>
      <p:italic r:id="rId19"/>
      <p:boldItalic r:id="rId20"/>
    </p:embeddedFont>
    <p:embeddedFont>
      <p:font typeface="Fira Sans Extra Condensed Medium" panose="020B0503050000020004" pitchFamily="34" charset="0"/>
      <p:regular r:id="rId21"/>
      <p:bold r:id="rId22"/>
      <p:italic r:id="rId23"/>
      <p:boldItalic r:id="rId24"/>
    </p:embeddedFont>
    <p:embeddedFont>
      <p:font typeface="Roboto Condensed Light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5A261B-78EB-450F-B323-53AF6BCF1FA7}">
  <a:tblStyle styleId="{D25A261B-78EB-450F-B323-53AF6BCF1F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/>
    <p:restoredTop sz="67927"/>
  </p:normalViewPr>
  <p:slideViewPr>
    <p:cSldViewPr snapToGrid="0" snapToObjects="1">
      <p:cViewPr varScale="1">
        <p:scale>
          <a:sx n="112" d="100"/>
          <a:sy n="112" d="100"/>
        </p:scale>
        <p:origin x="208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</a:t>
            </a:r>
            <a:r>
              <a:rPr lang="it-IT" dirty="0" err="1"/>
              <a:t>sparql</a:t>
            </a:r>
            <a:r>
              <a:rPr lang="it-IT" dirty="0"/>
              <a:t> </a:t>
            </a:r>
            <a:r>
              <a:rPr lang="it-IT" dirty="0" err="1"/>
              <a:t>queries</a:t>
            </a:r>
            <a:r>
              <a:rPr lang="it-IT" dirty="0"/>
              <a:t> </a:t>
            </a:r>
            <a:r>
              <a:rPr lang="it-IT" dirty="0" err="1"/>
              <a:t>extracts</a:t>
            </a:r>
            <a:r>
              <a:rPr lang="it-IT" dirty="0"/>
              <a:t> information from the </a:t>
            </a:r>
            <a:r>
              <a:rPr lang="it-IT" dirty="0" err="1"/>
              <a:t>knowldge</a:t>
            </a:r>
            <a:r>
              <a:rPr lang="it-IT" dirty="0"/>
              <a:t> </a:t>
            </a:r>
            <a:r>
              <a:rPr lang="it-IT" dirty="0" err="1"/>
              <a:t>graph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the data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build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PyRML</a:t>
            </a:r>
            <a:r>
              <a:rPr lang="it-IT" dirty="0"/>
              <a:t>. To use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python</a:t>
            </a:r>
            <a:r>
              <a:rPr lang="it-IT" dirty="0"/>
              <a:t> package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to </a:t>
            </a:r>
            <a:r>
              <a:rPr lang="it-IT" dirty="0" err="1"/>
              <a:t>build</a:t>
            </a:r>
            <a:r>
              <a:rPr lang="it-IT" dirty="0"/>
              <a:t> mapping </a:t>
            </a:r>
            <a:r>
              <a:rPr lang="it-IT" dirty="0" err="1"/>
              <a:t>files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takes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input the </a:t>
            </a:r>
            <a:r>
              <a:rPr lang="it-IT" dirty="0" err="1"/>
              <a:t>csv</a:t>
            </a:r>
            <a:r>
              <a:rPr lang="it-IT" dirty="0"/>
              <a:t> </a:t>
            </a:r>
            <a:r>
              <a:rPr lang="it-IT" dirty="0" err="1"/>
              <a:t>files</a:t>
            </a:r>
            <a:r>
              <a:rPr lang="it-IT" dirty="0"/>
              <a:t> and </a:t>
            </a:r>
            <a:r>
              <a:rPr lang="it-IT" dirty="0" err="1"/>
              <a:t>build</a:t>
            </a:r>
            <a:r>
              <a:rPr lang="it-IT" dirty="0"/>
              <a:t> </a:t>
            </a:r>
            <a:r>
              <a:rPr lang="it-IT" dirty="0" err="1"/>
              <a:t>triples</a:t>
            </a:r>
            <a:r>
              <a:rPr lang="it-IT" dirty="0"/>
              <a:t> in RDF </a:t>
            </a:r>
            <a:r>
              <a:rPr lang="it-IT" dirty="0" err="1"/>
              <a:t>type</a:t>
            </a:r>
            <a:r>
              <a:rPr lang="it-IT" dirty="0"/>
              <a:t>. The mapping </a:t>
            </a:r>
            <a:r>
              <a:rPr lang="it-IT" dirty="0" err="1"/>
              <a:t>is</a:t>
            </a:r>
            <a:r>
              <a:rPr lang="it-IT" dirty="0"/>
              <a:t> made </a:t>
            </a:r>
            <a:r>
              <a:rPr lang="it-IT" dirty="0" err="1"/>
              <a:t>manually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the </a:t>
            </a:r>
            <a:r>
              <a:rPr lang="it-IT" dirty="0" err="1"/>
              <a:t>ontology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created</a:t>
            </a:r>
            <a:r>
              <a:rPr lang="it-IT" dirty="0"/>
              <a:t> </a:t>
            </a:r>
            <a:r>
              <a:rPr lang="it-IT" dirty="0" err="1"/>
              <a:t>before</a:t>
            </a:r>
            <a:r>
              <a:rPr lang="it-IT" dirty="0"/>
              <a:t>. </a:t>
            </a:r>
            <a:r>
              <a:rPr lang="it-IT" dirty="0" err="1"/>
              <a:t>Given</a:t>
            </a:r>
            <a:r>
              <a:rPr lang="it-IT" dirty="0"/>
              <a:t> the </a:t>
            </a:r>
            <a:r>
              <a:rPr lang="it-IT" dirty="0" err="1"/>
              <a:t>difficulty</a:t>
            </a:r>
            <a:r>
              <a:rPr lang="it-IT" dirty="0"/>
              <a:t> of </a:t>
            </a:r>
            <a:r>
              <a:rPr lang="it-IT" dirty="0" err="1"/>
              <a:t>manage</a:t>
            </a:r>
            <a:r>
              <a:rPr lang="it-IT" dirty="0"/>
              <a:t> the </a:t>
            </a:r>
            <a:r>
              <a:rPr lang="it-IT" dirty="0" err="1"/>
              <a:t>amount</a:t>
            </a:r>
            <a:r>
              <a:rPr lang="it-IT" dirty="0"/>
              <a:t> of data and the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classes</a:t>
            </a:r>
            <a:r>
              <a:rPr lang="it-IT" dirty="0"/>
              <a:t> and relations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created</a:t>
            </a:r>
            <a:r>
              <a:rPr lang="it-IT" dirty="0"/>
              <a:t> 5 mapping </a:t>
            </a:r>
            <a:r>
              <a:rPr lang="it-IT" dirty="0" err="1"/>
              <a:t>files</a:t>
            </a:r>
            <a:r>
              <a:rPr lang="it-IT" dirty="0"/>
              <a:t> to </a:t>
            </a:r>
            <a:r>
              <a:rPr lang="it-IT" dirty="0" err="1"/>
              <a:t>correctly</a:t>
            </a:r>
            <a:r>
              <a:rPr lang="it-IT" dirty="0"/>
              <a:t> replicate the </a:t>
            </a:r>
            <a:r>
              <a:rPr lang="it-IT" dirty="0" err="1"/>
              <a:t>reference</a:t>
            </a:r>
            <a:r>
              <a:rPr lang="it-IT" dirty="0"/>
              <a:t> </a:t>
            </a:r>
            <a:r>
              <a:rPr lang="it-IT" dirty="0" err="1"/>
              <a:t>ontology</a:t>
            </a:r>
            <a:r>
              <a:rPr lang="it-IT" dirty="0"/>
              <a:t> the professor show </a:t>
            </a:r>
            <a:r>
              <a:rPr lang="it-IT" dirty="0" err="1"/>
              <a:t>us</a:t>
            </a:r>
            <a:r>
              <a:rPr lang="it-IT" dirty="0"/>
              <a:t>.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</a:t>
            </a:r>
            <a:r>
              <a:rPr lang="it-IT" dirty="0" err="1"/>
              <a:t>one</a:t>
            </a:r>
            <a:r>
              <a:rPr lang="it-IT" dirty="0"/>
              <a:t> file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observable</a:t>
            </a:r>
            <a:r>
              <a:rPr lang="it-IT" dirty="0"/>
              <a:t> </a:t>
            </a:r>
            <a:r>
              <a:rPr lang="it-IT" dirty="0" err="1"/>
              <a:t>property</a:t>
            </a:r>
            <a:r>
              <a:rPr lang="it-IT" dirty="0"/>
              <a:t> and </a:t>
            </a:r>
            <a:r>
              <a:rPr lang="it-IT" dirty="0" err="1"/>
              <a:t>one</a:t>
            </a:r>
            <a:r>
              <a:rPr lang="it-IT" dirty="0"/>
              <a:t> file to </a:t>
            </a:r>
            <a:r>
              <a:rPr lang="it-IT" dirty="0" err="1"/>
              <a:t>build</a:t>
            </a:r>
            <a:r>
              <a:rPr lang="it-IT" dirty="0"/>
              <a:t> the </a:t>
            </a:r>
            <a:r>
              <a:rPr lang="it-IT" dirty="0" err="1"/>
              <a:t>ObservationCollection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connect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these</a:t>
            </a:r>
            <a:r>
              <a:rPr lang="it-IT" dirty="0"/>
              <a:t> single </a:t>
            </a:r>
            <a:r>
              <a:rPr lang="it-IT" dirty="0" err="1"/>
              <a:t>observation</a:t>
            </a:r>
            <a:r>
              <a:rPr lang="it-IT" dirty="0"/>
              <a:t> and </a:t>
            </a:r>
            <a:r>
              <a:rPr lang="it-IT" dirty="0" err="1"/>
              <a:t>other</a:t>
            </a:r>
            <a:r>
              <a:rPr lang="it-IT" dirty="0"/>
              <a:t> more general </a:t>
            </a:r>
            <a:r>
              <a:rPr lang="it-IT" dirty="0" err="1"/>
              <a:t>triples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Therefore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map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other</a:t>
            </a:r>
            <a:r>
              <a:rPr lang="it-IT" dirty="0"/>
              <a:t> data </a:t>
            </a:r>
            <a:r>
              <a:rPr lang="it-IT" dirty="0" err="1"/>
              <a:t>using</a:t>
            </a:r>
            <a:r>
              <a:rPr lang="it-IT" dirty="0"/>
              <a:t> a single file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includes</a:t>
            </a:r>
            <a:r>
              <a:rPr lang="it-IT" dirty="0"/>
              <a:t> the mapping for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concepts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are </a:t>
            </a:r>
            <a:r>
              <a:rPr lang="it-IT" dirty="0" err="1"/>
              <a:t>relatively</a:t>
            </a:r>
            <a:r>
              <a:rPr lang="it-IT" dirty="0"/>
              <a:t> connected with the </a:t>
            </a:r>
            <a:r>
              <a:rPr lang="it-IT" dirty="0" err="1"/>
              <a:t>ObservationCollection</a:t>
            </a:r>
            <a:r>
              <a:rPr lang="it-IT" dirty="0"/>
              <a:t> for </a:t>
            </a:r>
            <a:r>
              <a:rPr lang="it-IT" dirty="0" err="1"/>
              <a:t>example</a:t>
            </a:r>
            <a:r>
              <a:rPr lang="it-IT" dirty="0"/>
              <a:t> the station or the </a:t>
            </a:r>
            <a:r>
              <a:rPr lang="it-IT" dirty="0" err="1"/>
              <a:t>cities</a:t>
            </a:r>
            <a:r>
              <a:rPr lang="it-IT" dirty="0"/>
              <a:t> or the </a:t>
            </a:r>
            <a:r>
              <a:rPr lang="it-IT" dirty="0" err="1"/>
              <a:t>seas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36749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One</a:t>
            </a:r>
            <a:r>
              <a:rPr lang="it-IT" dirty="0"/>
              <a:t> of the </a:t>
            </a:r>
            <a:r>
              <a:rPr lang="it-IT" dirty="0" err="1"/>
              <a:t>tasks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asssigned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linking</a:t>
            </a:r>
            <a:r>
              <a:rPr lang="it-IT" dirty="0"/>
              <a:t> with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ontologies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decided</a:t>
            </a:r>
            <a:r>
              <a:rPr lang="it-IT" dirty="0"/>
              <a:t> for DOLCE and SSN/SOSA. The </a:t>
            </a:r>
            <a:r>
              <a:rPr lang="it-IT" dirty="0" err="1"/>
              <a:t>linking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done</a:t>
            </a:r>
            <a:r>
              <a:rPr lang="it-IT" dirty="0"/>
              <a:t> with LIMES a framework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useful</a:t>
            </a:r>
            <a:r>
              <a:rPr lang="it-IT" dirty="0"/>
              <a:t> to compare </a:t>
            </a:r>
            <a:r>
              <a:rPr lang="it-IT" dirty="0" err="1"/>
              <a:t>concepts</a:t>
            </a:r>
            <a:r>
              <a:rPr lang="it-IT" dirty="0"/>
              <a:t> from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ontologies</a:t>
            </a:r>
            <a:r>
              <a:rPr lang="it-IT" dirty="0"/>
              <a:t>. LIMES </a:t>
            </a:r>
            <a:r>
              <a:rPr lang="it-IT" dirty="0" err="1"/>
              <a:t>necessities</a:t>
            </a:r>
            <a:r>
              <a:rPr lang="it-IT" dirty="0"/>
              <a:t> to </a:t>
            </a:r>
            <a:r>
              <a:rPr lang="it-IT" dirty="0" err="1"/>
              <a:t>configure</a:t>
            </a:r>
            <a:r>
              <a:rPr lang="it-IT" dirty="0"/>
              <a:t> an XML file to </a:t>
            </a:r>
            <a:r>
              <a:rPr lang="it-IT" dirty="0" err="1"/>
              <a:t>build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queries</a:t>
            </a:r>
            <a:r>
              <a:rPr lang="it-IT" dirty="0"/>
              <a:t> with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extract</a:t>
            </a:r>
            <a:r>
              <a:rPr lang="it-IT" dirty="0"/>
              <a:t> the </a:t>
            </a:r>
            <a:r>
              <a:rPr lang="it-IT" dirty="0" err="1"/>
              <a:t>concept</a:t>
            </a:r>
            <a:r>
              <a:rPr lang="it-IT" dirty="0"/>
              <a:t> to compare.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possible</a:t>
            </a:r>
            <a:r>
              <a:rPr lang="it-IT" dirty="0"/>
              <a:t> to use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metrics</a:t>
            </a:r>
            <a:r>
              <a:rPr lang="it-IT" dirty="0"/>
              <a:t> to </a:t>
            </a:r>
            <a:r>
              <a:rPr lang="it-IT" dirty="0" err="1"/>
              <a:t>check</a:t>
            </a:r>
            <a:r>
              <a:rPr lang="it-IT" dirty="0"/>
              <a:t> the </a:t>
            </a:r>
            <a:r>
              <a:rPr lang="it-IT" dirty="0" err="1"/>
              <a:t>similitude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according</a:t>
            </a:r>
            <a:r>
              <a:rPr lang="it-IT" dirty="0"/>
              <a:t> with the professor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 the common </a:t>
            </a:r>
            <a:r>
              <a:rPr lang="it-IT" dirty="0" err="1"/>
              <a:t>one</a:t>
            </a:r>
            <a:r>
              <a:rPr lang="it-IT" dirty="0"/>
              <a:t>, the </a:t>
            </a:r>
            <a:r>
              <a:rPr lang="it-IT" dirty="0" err="1"/>
              <a:t>Jaccard</a:t>
            </a:r>
            <a:r>
              <a:rPr lang="it-IT" dirty="0"/>
              <a:t> Index.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Dolce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abstract</a:t>
            </a:r>
            <a:r>
              <a:rPr lang="it-IT" dirty="0"/>
              <a:t> and </a:t>
            </a:r>
            <a:r>
              <a:rPr lang="it-IT" dirty="0" err="1"/>
              <a:t>conceptual</a:t>
            </a:r>
            <a:r>
              <a:rPr lang="it-IT" dirty="0"/>
              <a:t> so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manage</a:t>
            </a:r>
            <a:r>
              <a:rPr lang="it-IT" dirty="0"/>
              <a:t> to </a:t>
            </a:r>
            <a:r>
              <a:rPr lang="it-IT" dirty="0" err="1"/>
              <a:t>find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some part </a:t>
            </a:r>
            <a:r>
              <a:rPr lang="it-IT" dirty="0" err="1"/>
              <a:t>similar</a:t>
            </a:r>
            <a:r>
              <a:rPr lang="it-IT" dirty="0"/>
              <a:t> to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ontology</a:t>
            </a:r>
            <a:r>
              <a:rPr lang="it-IT" dirty="0"/>
              <a:t>. For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concept</a:t>
            </a:r>
            <a:r>
              <a:rPr lang="it-IT" dirty="0"/>
              <a:t> </a:t>
            </a:r>
            <a:r>
              <a:rPr lang="it-IT" dirty="0" err="1"/>
              <a:t>Timeinterval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returned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from </a:t>
            </a:r>
            <a:r>
              <a:rPr lang="it-IT" dirty="0" err="1"/>
              <a:t>limes</a:t>
            </a:r>
            <a:r>
              <a:rPr lang="it-IT" dirty="0"/>
              <a:t> to the time-</a:t>
            </a:r>
            <a:r>
              <a:rPr lang="it-IT" dirty="0" err="1"/>
              <a:t>interval</a:t>
            </a:r>
            <a:r>
              <a:rPr lang="it-IT" dirty="0"/>
              <a:t> </a:t>
            </a:r>
            <a:r>
              <a:rPr lang="it-IT" dirty="0" err="1"/>
              <a:t>concept</a:t>
            </a:r>
            <a:r>
              <a:rPr lang="it-IT" dirty="0"/>
              <a:t> of DOLCE.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well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feature of </a:t>
            </a:r>
            <a:r>
              <a:rPr lang="it-IT" dirty="0" err="1"/>
              <a:t>interest</a:t>
            </a:r>
            <a:r>
              <a:rPr lang="it-IT" dirty="0"/>
              <a:t> and the </a:t>
            </a:r>
            <a:r>
              <a:rPr lang="it-IT" dirty="0" err="1"/>
              <a:t>geographical</a:t>
            </a:r>
            <a:r>
              <a:rPr lang="it-IT" dirty="0"/>
              <a:t> feature with the feature </a:t>
            </a:r>
            <a:r>
              <a:rPr lang="it-IT" dirty="0" err="1"/>
              <a:t>conceptof</a:t>
            </a:r>
            <a:r>
              <a:rPr lang="it-IT" dirty="0"/>
              <a:t> DOLCE.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With SSN/SOSA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more </a:t>
            </a:r>
            <a:r>
              <a:rPr lang="it-IT" dirty="0" err="1"/>
              <a:t>similarities</a:t>
            </a:r>
            <a:r>
              <a:rPr lang="it-IT" dirty="0"/>
              <a:t>,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ontology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it-IT" dirty="0" err="1"/>
              <a:t>describe</a:t>
            </a:r>
            <a:r>
              <a:rPr lang="it-IT" dirty="0"/>
              <a:t> </a:t>
            </a:r>
            <a:r>
              <a:rPr lang="it-IT" dirty="0" err="1"/>
              <a:t>sensors</a:t>
            </a:r>
            <a:r>
              <a:rPr lang="it-IT" dirty="0"/>
              <a:t> and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observations</a:t>
            </a:r>
            <a:r>
              <a:rPr lang="it-IT" dirty="0"/>
              <a:t>,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well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actuators</a:t>
            </a:r>
            <a:r>
              <a:rPr lang="it-IT" dirty="0"/>
              <a:t> and so on so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similar</a:t>
            </a:r>
            <a:r>
              <a:rPr lang="it-IT" dirty="0"/>
              <a:t> to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purpose</a:t>
            </a:r>
            <a:r>
              <a:rPr lang="it-IT" dirty="0"/>
              <a:t>.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found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4 out of 8 </a:t>
            </a:r>
            <a:r>
              <a:rPr lang="it-IT" dirty="0" err="1"/>
              <a:t>concepts</a:t>
            </a:r>
            <a:r>
              <a:rPr lang="it-IT" dirty="0"/>
              <a:t> are </a:t>
            </a:r>
            <a:r>
              <a:rPr lang="it-IT" dirty="0" err="1"/>
              <a:t>similar</a:t>
            </a:r>
            <a:r>
              <a:rPr lang="it-IT" dirty="0"/>
              <a:t> for LIMES. </a:t>
            </a:r>
            <a:r>
              <a:rPr lang="it-IT" dirty="0" err="1"/>
              <a:t>That</a:t>
            </a:r>
            <a:r>
              <a:rPr lang="it-IT" dirty="0"/>
              <a:t> are the </a:t>
            </a:r>
            <a:r>
              <a:rPr lang="it-IT" dirty="0" err="1"/>
              <a:t>timeintervall</a:t>
            </a:r>
            <a:r>
              <a:rPr lang="it-IT" dirty="0"/>
              <a:t> with </a:t>
            </a:r>
            <a:r>
              <a:rPr lang="it-IT" dirty="0" err="1"/>
              <a:t>interval</a:t>
            </a:r>
            <a:r>
              <a:rPr lang="it-IT" dirty="0"/>
              <a:t>, the time </a:t>
            </a:r>
            <a:r>
              <a:rPr lang="it-IT" dirty="0" err="1"/>
              <a:t>instant</a:t>
            </a:r>
            <a:r>
              <a:rPr lang="it-IT" dirty="0"/>
              <a:t> with </a:t>
            </a:r>
            <a:r>
              <a:rPr lang="it-IT" dirty="0" err="1"/>
              <a:t>instant</a:t>
            </a:r>
            <a:r>
              <a:rPr lang="it-IT" dirty="0"/>
              <a:t> and the </a:t>
            </a:r>
            <a:r>
              <a:rPr lang="it-IT" dirty="0" err="1"/>
              <a:t>concepts</a:t>
            </a:r>
            <a:r>
              <a:rPr lang="it-IT" dirty="0"/>
              <a:t> feature of </a:t>
            </a:r>
            <a:r>
              <a:rPr lang="it-IT" dirty="0" err="1"/>
              <a:t>interest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name</a:t>
            </a:r>
            <a:r>
              <a:rPr lang="it-IT" dirty="0"/>
              <a:t> or </a:t>
            </a:r>
            <a:r>
              <a:rPr lang="it-IT" dirty="0" err="1"/>
              <a:t>observable</a:t>
            </a:r>
            <a:r>
              <a:rPr lang="it-IT" dirty="0"/>
              <a:t> </a:t>
            </a:r>
            <a:r>
              <a:rPr lang="it-IT" dirty="0" err="1"/>
              <a:t>property</a:t>
            </a:r>
            <a:r>
              <a:rPr lang="it-IT" dirty="0"/>
              <a:t> and </a:t>
            </a:r>
            <a:r>
              <a:rPr lang="it-IT" dirty="0" err="1"/>
              <a:t>observable</a:t>
            </a:r>
            <a:r>
              <a:rPr lang="it-IT" dirty="0"/>
              <a:t> </a:t>
            </a:r>
            <a:r>
              <a:rPr lang="it-IT" dirty="0" err="1"/>
              <a:t>parameter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666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</a:t>
            </a:r>
            <a:r>
              <a:rPr lang="it-IT" dirty="0" err="1"/>
              <a:t>docker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created</a:t>
            </a:r>
            <a:r>
              <a:rPr lang="it-IT" dirty="0"/>
              <a:t>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RDF </a:t>
            </a:r>
            <a:r>
              <a:rPr lang="it-IT" dirty="0" err="1"/>
              <a:t>files</a:t>
            </a:r>
            <a:r>
              <a:rPr lang="it-IT" dirty="0"/>
              <a:t> </a:t>
            </a:r>
            <a:r>
              <a:rPr lang="it-IT" dirty="0" err="1"/>
              <a:t>loaded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virtuoso and ready to be </a:t>
            </a:r>
            <a:r>
              <a:rPr lang="it-IT" dirty="0" err="1"/>
              <a:t>queried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, </a:t>
            </a:r>
            <a:r>
              <a:rPr lang="it-IT" dirty="0" err="1"/>
              <a:t>given</a:t>
            </a:r>
            <a:r>
              <a:rPr lang="it-IT" dirty="0"/>
              <a:t> the </a:t>
            </a:r>
            <a:r>
              <a:rPr lang="it-IT" dirty="0" err="1"/>
              <a:t>huge</a:t>
            </a:r>
            <a:r>
              <a:rPr lang="it-IT" dirty="0"/>
              <a:t> </a:t>
            </a:r>
            <a:r>
              <a:rPr lang="it-IT" dirty="0" err="1"/>
              <a:t>amount</a:t>
            </a:r>
            <a:r>
              <a:rPr lang="it-IT" dirty="0"/>
              <a:t> of data </a:t>
            </a:r>
            <a:r>
              <a:rPr lang="it-IT" dirty="0" err="1"/>
              <a:t>took</a:t>
            </a:r>
            <a:r>
              <a:rPr lang="it-IT" dirty="0"/>
              <a:t> </a:t>
            </a:r>
            <a:r>
              <a:rPr lang="it-IT" dirty="0" err="1"/>
              <a:t>us</a:t>
            </a:r>
            <a:r>
              <a:rPr lang="it-IT" dirty="0"/>
              <a:t> more </a:t>
            </a:r>
            <a:r>
              <a:rPr lang="it-IT" dirty="0" err="1"/>
              <a:t>than</a:t>
            </a:r>
            <a:r>
              <a:rPr lang="it-IT" dirty="0"/>
              <a:t> a </a:t>
            </a:r>
            <a:r>
              <a:rPr lang="it-IT" dirty="0" err="1"/>
              <a:t>day</a:t>
            </a:r>
            <a:r>
              <a:rPr lang="it-IT" dirty="0"/>
              <a:t> to complete, </a:t>
            </a:r>
            <a:r>
              <a:rPr lang="it-IT" dirty="0" err="1"/>
              <a:t>including</a:t>
            </a:r>
            <a:r>
              <a:rPr lang="it-IT" dirty="0"/>
              <a:t> </a:t>
            </a:r>
            <a:r>
              <a:rPr lang="it-IT" dirty="0" err="1"/>
              <a:t>nearly</a:t>
            </a:r>
            <a:r>
              <a:rPr lang="it-IT" dirty="0"/>
              <a:t> 17 hours to complete the mapping with PYRML and </a:t>
            </a:r>
            <a:r>
              <a:rPr lang="it-IT" dirty="0" err="1"/>
              <a:t>almost</a:t>
            </a:r>
            <a:r>
              <a:rPr lang="it-IT" dirty="0"/>
              <a:t> 10 hour to </a:t>
            </a:r>
            <a:r>
              <a:rPr lang="it-IT" dirty="0" err="1"/>
              <a:t>load</a:t>
            </a:r>
            <a:r>
              <a:rPr lang="it-IT" dirty="0"/>
              <a:t> the </a:t>
            </a:r>
            <a:r>
              <a:rPr lang="it-IT" dirty="0" err="1"/>
              <a:t>files</a:t>
            </a:r>
            <a:r>
              <a:rPr lang="it-IT" dirty="0"/>
              <a:t> in virtuoso. The size of the </a:t>
            </a:r>
            <a:r>
              <a:rPr lang="it-IT" dirty="0" err="1"/>
              <a:t>docker</a:t>
            </a:r>
            <a:r>
              <a:rPr lang="it-IT" dirty="0"/>
              <a:t> </a:t>
            </a:r>
            <a:r>
              <a:rPr lang="it-IT" dirty="0" err="1"/>
              <a:t>becomes</a:t>
            </a:r>
            <a:r>
              <a:rPr lang="it-IT" dirty="0"/>
              <a:t> more </a:t>
            </a:r>
            <a:r>
              <a:rPr lang="it-IT" dirty="0" err="1"/>
              <a:t>than</a:t>
            </a:r>
            <a:r>
              <a:rPr lang="it-IT" dirty="0"/>
              <a:t> 9 gigabyte.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services</a:t>
            </a:r>
            <a:r>
              <a:rPr lang="it-IT" dirty="0"/>
              <a:t> </a:t>
            </a:r>
            <a:r>
              <a:rPr lang="it-IT" dirty="0" err="1"/>
              <a:t>exposed</a:t>
            </a:r>
            <a:r>
              <a:rPr lang="it-IT" dirty="0"/>
              <a:t> by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docker</a:t>
            </a:r>
            <a:r>
              <a:rPr lang="it-IT" dirty="0"/>
              <a:t> are lode and </a:t>
            </a:r>
            <a:r>
              <a:rPr lang="it-IT" dirty="0" err="1"/>
              <a:t>lodview</a:t>
            </a:r>
            <a:r>
              <a:rPr lang="it-IT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Lode </a:t>
            </a:r>
            <a:r>
              <a:rPr lang="it-IT" dirty="0" err="1"/>
              <a:t>is</a:t>
            </a:r>
            <a:r>
              <a:rPr lang="it-IT" dirty="0"/>
              <a:t> a service to </a:t>
            </a:r>
            <a:r>
              <a:rPr lang="it-IT" dirty="0" err="1"/>
              <a:t>visualize</a:t>
            </a:r>
            <a:r>
              <a:rPr lang="it-IT" dirty="0"/>
              <a:t> the </a:t>
            </a:r>
            <a:r>
              <a:rPr lang="it-IT" dirty="0" err="1"/>
              <a:t>entire</a:t>
            </a:r>
            <a:r>
              <a:rPr lang="it-IT" dirty="0"/>
              <a:t> </a:t>
            </a:r>
            <a:r>
              <a:rPr lang="it-IT" dirty="0" err="1"/>
              <a:t>ontology</a:t>
            </a:r>
            <a:r>
              <a:rPr lang="it-IT" dirty="0"/>
              <a:t> with the </a:t>
            </a:r>
            <a:r>
              <a:rPr lang="it-IT" dirty="0" err="1"/>
              <a:t>instances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html site, a </a:t>
            </a:r>
            <a:r>
              <a:rPr lang="it-IT" dirty="0" err="1"/>
              <a:t>very</a:t>
            </a:r>
            <a:r>
              <a:rPr lang="it-IT" dirty="0"/>
              <a:t> beautiful utility to </a:t>
            </a:r>
            <a:r>
              <a:rPr lang="it-IT" dirty="0" err="1"/>
              <a:t>have</a:t>
            </a:r>
            <a:r>
              <a:rPr lang="it-IT" dirty="0"/>
              <a:t> a </a:t>
            </a:r>
            <a:r>
              <a:rPr lang="it-IT" dirty="0" err="1"/>
              <a:t>good</a:t>
            </a:r>
            <a:r>
              <a:rPr lang="it-IT" dirty="0"/>
              <a:t> </a:t>
            </a:r>
            <a:r>
              <a:rPr lang="it-IT" dirty="0" err="1"/>
              <a:t>visualization</a:t>
            </a:r>
            <a:r>
              <a:rPr lang="it-IT" dirty="0"/>
              <a:t> on the data and the </a:t>
            </a:r>
            <a:r>
              <a:rPr lang="it-IT" dirty="0" err="1"/>
              <a:t>structure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well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to create </a:t>
            </a:r>
            <a:r>
              <a:rPr lang="it-IT" dirty="0" err="1"/>
              <a:t>easily</a:t>
            </a:r>
            <a:r>
              <a:rPr lang="it-IT" dirty="0"/>
              <a:t> the </a:t>
            </a:r>
            <a:r>
              <a:rPr lang="it-IT" dirty="0" err="1"/>
              <a:t>documentation</a:t>
            </a:r>
            <a:r>
              <a:rPr lang="it-IT" dirty="0"/>
              <a:t> for an </a:t>
            </a:r>
            <a:r>
              <a:rPr lang="it-IT" dirty="0" err="1"/>
              <a:t>ontology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LodeView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</a:t>
            </a:r>
            <a:r>
              <a:rPr lang="it-IT" dirty="0" err="1"/>
              <a:t>allows</a:t>
            </a:r>
            <a:r>
              <a:rPr lang="it-IT" dirty="0"/>
              <a:t> to </a:t>
            </a:r>
            <a:r>
              <a:rPr lang="it-IT" dirty="0" err="1"/>
              <a:t>inspect</a:t>
            </a:r>
            <a:r>
              <a:rPr lang="it-IT" dirty="0"/>
              <a:t> single </a:t>
            </a:r>
            <a:r>
              <a:rPr lang="it-IT" dirty="0" err="1"/>
              <a:t>instances</a:t>
            </a:r>
            <a:r>
              <a:rPr lang="it-IT" dirty="0"/>
              <a:t> with information </a:t>
            </a:r>
            <a:r>
              <a:rPr lang="it-IT" dirty="0" err="1"/>
              <a:t>about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its</a:t>
            </a:r>
            <a:r>
              <a:rPr lang="it-IT" dirty="0"/>
              <a:t> connection with the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concepts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well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</a:t>
            </a:r>
            <a:r>
              <a:rPr lang="it-IT" dirty="0" err="1"/>
              <a:t>description</a:t>
            </a:r>
            <a:r>
              <a:rPr lang="it-IT" dirty="0"/>
              <a:t> in </a:t>
            </a:r>
            <a:r>
              <a:rPr lang="it-IT" dirty="0" err="1"/>
              <a:t>various</a:t>
            </a:r>
            <a:r>
              <a:rPr lang="it-IT" dirty="0"/>
              <a:t> </a:t>
            </a:r>
            <a:r>
              <a:rPr lang="it-IT" dirty="0" err="1"/>
              <a:t>language</a:t>
            </a:r>
            <a:r>
              <a:rPr lang="it-IT" dirty="0"/>
              <a:t>.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decided</a:t>
            </a:r>
            <a:r>
              <a:rPr lang="it-IT" dirty="0"/>
              <a:t> for </a:t>
            </a:r>
            <a:r>
              <a:rPr lang="it-IT" dirty="0" err="1"/>
              <a:t>italian</a:t>
            </a:r>
            <a:r>
              <a:rPr lang="it-IT" dirty="0"/>
              <a:t> and </a:t>
            </a:r>
            <a:r>
              <a:rPr lang="it-IT" dirty="0" err="1"/>
              <a:t>english</a:t>
            </a:r>
            <a:r>
              <a:rPr lang="it-I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175035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 conclude,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faced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 hard dataset with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lot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different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concepts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huge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amount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data.</a:t>
            </a:r>
          </a:p>
          <a:p>
            <a:pPr marL="158750" indent="0">
              <a:buNone/>
            </a:pP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approached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extreme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design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methodology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that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helps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correctly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defined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structure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Moreover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ontology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design pattern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used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are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very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useful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keep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knowledge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graph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clear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readble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158750" indent="0"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are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satisfied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with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organization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concepts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well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creation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an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ontolgy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with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good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depth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 and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project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that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includes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all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relevant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analysis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services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implementation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extensions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required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019282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48266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Hi professor </a:t>
            </a:r>
            <a:r>
              <a:rPr lang="it-IT" dirty="0" err="1"/>
              <a:t>we</a:t>
            </a:r>
            <a:r>
              <a:rPr lang="it-IT" dirty="0"/>
              <a:t> are </a:t>
            </a:r>
            <a:r>
              <a:rPr lang="it-IT" dirty="0" err="1"/>
              <a:t>here</a:t>
            </a:r>
            <a:r>
              <a:rPr lang="it-IT" dirty="0"/>
              <a:t> to </a:t>
            </a:r>
            <a:r>
              <a:rPr lang="it-IT" dirty="0" err="1"/>
              <a:t>discuss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project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PABAKE: </a:t>
            </a:r>
            <a:r>
              <a:rPr lang="it-IT" dirty="0" err="1"/>
              <a:t>linked</a:t>
            </a:r>
            <a:r>
              <a:rPr lang="it-IT" dirty="0"/>
              <a:t> open </a:t>
            </a:r>
            <a:r>
              <a:rPr lang="it-IT" dirty="0" err="1"/>
              <a:t>seas</a:t>
            </a: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Hi professor </a:t>
            </a:r>
            <a:r>
              <a:rPr lang="it-IT" dirty="0" err="1"/>
              <a:t>we</a:t>
            </a:r>
            <a:r>
              <a:rPr lang="it-IT" dirty="0"/>
              <a:t> are </a:t>
            </a:r>
            <a:r>
              <a:rPr lang="it-IT" dirty="0" err="1"/>
              <a:t>here</a:t>
            </a:r>
            <a:r>
              <a:rPr lang="it-IT" dirty="0"/>
              <a:t> to </a:t>
            </a:r>
            <a:r>
              <a:rPr lang="it-IT" dirty="0" err="1"/>
              <a:t>discuss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project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PABAKE: </a:t>
            </a:r>
            <a:r>
              <a:rPr lang="it-IT" dirty="0" err="1"/>
              <a:t>linked</a:t>
            </a:r>
            <a:r>
              <a:rPr lang="it-IT" dirty="0"/>
              <a:t> open </a:t>
            </a:r>
            <a:r>
              <a:rPr lang="it-IT" dirty="0" err="1"/>
              <a:t>seas</a:t>
            </a: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2715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Hi professor </a:t>
            </a:r>
            <a:r>
              <a:rPr lang="it-IT" dirty="0" err="1"/>
              <a:t>we</a:t>
            </a:r>
            <a:r>
              <a:rPr lang="it-IT" dirty="0"/>
              <a:t> are </a:t>
            </a:r>
            <a:r>
              <a:rPr lang="it-IT" dirty="0" err="1"/>
              <a:t>here</a:t>
            </a:r>
            <a:r>
              <a:rPr lang="it-IT" dirty="0"/>
              <a:t> to </a:t>
            </a:r>
            <a:r>
              <a:rPr lang="it-IT" dirty="0" err="1"/>
              <a:t>discuss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project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PABAKE: </a:t>
            </a:r>
            <a:r>
              <a:rPr lang="it-IT" dirty="0" err="1"/>
              <a:t>linked</a:t>
            </a:r>
            <a:r>
              <a:rPr lang="it-IT" dirty="0"/>
              <a:t> open </a:t>
            </a:r>
            <a:r>
              <a:rPr lang="it-IT" dirty="0" err="1"/>
              <a:t>seas</a:t>
            </a: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836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Hi professor </a:t>
            </a:r>
            <a:r>
              <a:rPr lang="it-IT" dirty="0" err="1"/>
              <a:t>we</a:t>
            </a:r>
            <a:r>
              <a:rPr lang="it-IT" dirty="0"/>
              <a:t> are </a:t>
            </a:r>
            <a:r>
              <a:rPr lang="it-IT" dirty="0" err="1"/>
              <a:t>here</a:t>
            </a:r>
            <a:r>
              <a:rPr lang="it-IT" dirty="0"/>
              <a:t> to </a:t>
            </a:r>
            <a:r>
              <a:rPr lang="it-IT" dirty="0" err="1"/>
              <a:t>discuss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project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PABAKE: </a:t>
            </a:r>
            <a:r>
              <a:rPr lang="it-IT" dirty="0" err="1"/>
              <a:t>linked</a:t>
            </a:r>
            <a:r>
              <a:rPr lang="it-IT" dirty="0"/>
              <a:t> open </a:t>
            </a:r>
            <a:r>
              <a:rPr lang="it-IT" dirty="0" err="1"/>
              <a:t>seas</a:t>
            </a: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8095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Hi professor </a:t>
            </a:r>
            <a:r>
              <a:rPr lang="it-IT" dirty="0" err="1"/>
              <a:t>we</a:t>
            </a:r>
            <a:r>
              <a:rPr lang="it-IT" dirty="0"/>
              <a:t> are </a:t>
            </a:r>
            <a:r>
              <a:rPr lang="it-IT" dirty="0" err="1"/>
              <a:t>here</a:t>
            </a:r>
            <a:r>
              <a:rPr lang="it-IT" dirty="0"/>
              <a:t> to </a:t>
            </a:r>
            <a:r>
              <a:rPr lang="it-IT" dirty="0" err="1"/>
              <a:t>discuss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project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PABAKE: </a:t>
            </a:r>
            <a:r>
              <a:rPr lang="it-IT" dirty="0" err="1"/>
              <a:t>linked</a:t>
            </a:r>
            <a:r>
              <a:rPr lang="it-IT" dirty="0"/>
              <a:t> open </a:t>
            </a:r>
            <a:r>
              <a:rPr lang="it-IT" dirty="0" err="1"/>
              <a:t>seas</a:t>
            </a: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19662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Hi professor </a:t>
            </a:r>
            <a:r>
              <a:rPr lang="it-IT" dirty="0" err="1"/>
              <a:t>we</a:t>
            </a:r>
            <a:r>
              <a:rPr lang="it-IT" dirty="0"/>
              <a:t> are </a:t>
            </a:r>
            <a:r>
              <a:rPr lang="it-IT" dirty="0" err="1"/>
              <a:t>here</a:t>
            </a:r>
            <a:r>
              <a:rPr lang="it-IT" dirty="0"/>
              <a:t> to </a:t>
            </a:r>
            <a:r>
              <a:rPr lang="it-IT" dirty="0" err="1"/>
              <a:t>discuss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project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PABAKE: </a:t>
            </a:r>
            <a:r>
              <a:rPr lang="it-IT" dirty="0" err="1"/>
              <a:t>linked</a:t>
            </a:r>
            <a:r>
              <a:rPr lang="it-IT" dirty="0"/>
              <a:t> open </a:t>
            </a:r>
            <a:r>
              <a:rPr lang="it-IT" dirty="0" err="1"/>
              <a:t>seas</a:t>
            </a: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804016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aafe93df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aafe93df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 err="1"/>
              <a:t>Thanks</a:t>
            </a:r>
            <a:r>
              <a:rPr lang="it-IT" dirty="0"/>
              <a:t> Federico, so </a:t>
            </a:r>
            <a:r>
              <a:rPr lang="it-IT" dirty="0" err="1"/>
              <a:t>my</a:t>
            </a:r>
            <a:r>
              <a:rPr lang="it-IT" dirty="0"/>
              <a:t> </a:t>
            </a:r>
            <a:r>
              <a:rPr lang="it-IT" dirty="0" err="1"/>
              <a:t>collegue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described</a:t>
            </a:r>
            <a:r>
              <a:rPr lang="it-IT" dirty="0"/>
              <a:t> the </a:t>
            </a:r>
            <a:r>
              <a:rPr lang="it-IT" dirty="0" err="1"/>
              <a:t>ontology</a:t>
            </a:r>
            <a:r>
              <a:rPr lang="it-IT" dirty="0"/>
              <a:t> and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creted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, </a:t>
            </a:r>
            <a:r>
              <a:rPr lang="it-IT" dirty="0" err="1"/>
              <a:t>now</a:t>
            </a:r>
            <a:r>
              <a:rPr lang="it-IT" dirty="0"/>
              <a:t> </a:t>
            </a:r>
            <a:r>
              <a:rPr lang="it-IT" dirty="0" err="1"/>
              <a:t>lets</a:t>
            </a:r>
            <a:r>
              <a:rPr lang="it-IT" dirty="0"/>
              <a:t> talk </a:t>
            </a:r>
            <a:r>
              <a:rPr lang="it-IT" dirty="0" err="1"/>
              <a:t>about</a:t>
            </a:r>
            <a:r>
              <a:rPr lang="it-IT" dirty="0"/>
              <a:t>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integrated</a:t>
            </a:r>
            <a:r>
              <a:rPr lang="it-IT" dirty="0"/>
              <a:t> the data and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possible</a:t>
            </a:r>
            <a:r>
              <a:rPr lang="it-IT" dirty="0"/>
              <a:t> to use the </a:t>
            </a:r>
            <a:r>
              <a:rPr lang="it-IT" dirty="0" err="1"/>
              <a:t>ontology</a:t>
            </a:r>
            <a:r>
              <a:rPr lang="it-IT" dirty="0"/>
              <a:t>. First of </a:t>
            </a:r>
            <a:r>
              <a:rPr lang="it-IT" dirty="0" err="1"/>
              <a:t>all</a:t>
            </a:r>
            <a:r>
              <a:rPr lang="it-IT" dirty="0"/>
              <a:t>, </a:t>
            </a:r>
            <a:r>
              <a:rPr lang="it-IT" dirty="0" err="1"/>
              <a:t>following</a:t>
            </a:r>
            <a:r>
              <a:rPr lang="it-IT" dirty="0"/>
              <a:t> the </a:t>
            </a:r>
            <a:r>
              <a:rPr lang="it-IT" dirty="0" err="1"/>
              <a:t>extreme</a:t>
            </a:r>
            <a:r>
              <a:rPr lang="it-IT" dirty="0"/>
              <a:t> design </a:t>
            </a:r>
            <a:r>
              <a:rPr lang="it-IT" dirty="0" err="1"/>
              <a:t>methodology</a:t>
            </a:r>
            <a:r>
              <a:rPr lang="it-IT" dirty="0"/>
              <a:t>, i </a:t>
            </a:r>
            <a:r>
              <a:rPr lang="it-IT" dirty="0" err="1"/>
              <a:t>will</a:t>
            </a:r>
            <a:r>
              <a:rPr lang="it-IT" dirty="0"/>
              <a:t> show the </a:t>
            </a:r>
            <a:r>
              <a:rPr lang="it-IT" dirty="0" err="1"/>
              <a:t>competency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.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created</a:t>
            </a:r>
            <a:r>
              <a:rPr lang="it-IT" dirty="0"/>
              <a:t> </a:t>
            </a:r>
            <a:r>
              <a:rPr lang="it-IT" dirty="0" err="1"/>
              <a:t>these</a:t>
            </a:r>
            <a:r>
              <a:rPr lang="it-IT" dirty="0"/>
              <a:t> </a:t>
            </a:r>
            <a:r>
              <a:rPr lang="it-IT" dirty="0" err="1"/>
              <a:t>competency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thinking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users</a:t>
            </a:r>
            <a:r>
              <a:rPr lang="it-IT" dirty="0"/>
              <a:t> of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ontology</a:t>
            </a:r>
            <a:r>
              <a:rPr lang="it-IT" dirty="0"/>
              <a:t>,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queries</a:t>
            </a:r>
            <a:r>
              <a:rPr lang="it-IT" dirty="0"/>
              <a:t> </a:t>
            </a:r>
            <a:r>
              <a:rPr lang="it-IT" dirty="0" err="1"/>
              <a:t>our</a:t>
            </a:r>
            <a:r>
              <a:rPr lang="it-IT" dirty="0"/>
              <a:t> data to </a:t>
            </a:r>
            <a:r>
              <a:rPr lang="it-IT" dirty="0" err="1"/>
              <a:t>extract</a:t>
            </a:r>
            <a:r>
              <a:rPr lang="it-IT" dirty="0"/>
              <a:t> the </a:t>
            </a: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knowledge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need</a:t>
            </a:r>
            <a:r>
              <a:rPr lang="it-IT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Here </a:t>
            </a:r>
            <a:r>
              <a:rPr lang="it-IT" dirty="0" err="1"/>
              <a:t>there</a:t>
            </a:r>
            <a:r>
              <a:rPr lang="it-IT" dirty="0"/>
              <a:t> are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can be </a:t>
            </a:r>
            <a:r>
              <a:rPr lang="it-IT" dirty="0" err="1"/>
              <a:t>asked</a:t>
            </a:r>
            <a:r>
              <a:rPr lang="it-IT" dirty="0"/>
              <a:t> to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knowledge</a:t>
            </a:r>
            <a:r>
              <a:rPr lang="it-IT" dirty="0"/>
              <a:t> base, </a:t>
            </a:r>
            <a:r>
              <a:rPr lang="it-IT" dirty="0" err="1"/>
              <a:t>it’s</a:t>
            </a:r>
            <a:r>
              <a:rPr lang="it-IT" dirty="0"/>
              <a:t> </a:t>
            </a:r>
            <a:r>
              <a:rPr lang="it-IT" dirty="0" err="1"/>
              <a:t>possible</a:t>
            </a:r>
            <a:r>
              <a:rPr lang="it-IT" dirty="0"/>
              <a:t> to </a:t>
            </a:r>
            <a:r>
              <a:rPr lang="it-IT" dirty="0" err="1"/>
              <a:t>extract</a:t>
            </a:r>
            <a:r>
              <a:rPr lang="it-IT" dirty="0"/>
              <a:t> the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stations</a:t>
            </a:r>
            <a:r>
              <a:rPr lang="it-IT" dirty="0"/>
              <a:t> </a:t>
            </a:r>
            <a:r>
              <a:rPr lang="it-IT" dirty="0" err="1"/>
              <a:t>deployed</a:t>
            </a:r>
            <a:r>
              <a:rPr lang="it-IT" dirty="0"/>
              <a:t>  in a </a:t>
            </a:r>
            <a:r>
              <a:rPr lang="it-IT" dirty="0" err="1"/>
              <a:t>specific</a:t>
            </a:r>
            <a:r>
              <a:rPr lang="it-IT" dirty="0"/>
              <a:t> city or </a:t>
            </a:r>
            <a:r>
              <a:rPr lang="it-IT" dirty="0" err="1"/>
              <a:t>sea</a:t>
            </a:r>
            <a:r>
              <a:rPr lang="it-IT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well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 </a:t>
            </a:r>
            <a:r>
              <a:rPr lang="it-IT" dirty="0" err="1"/>
              <a:t>values</a:t>
            </a:r>
            <a:r>
              <a:rPr lang="it-IT" dirty="0"/>
              <a:t> of </a:t>
            </a:r>
            <a:r>
              <a:rPr lang="it-IT" dirty="0" err="1"/>
              <a:t>defined</a:t>
            </a:r>
            <a:r>
              <a:rPr lang="it-IT" dirty="0"/>
              <a:t> </a:t>
            </a:r>
            <a:r>
              <a:rPr lang="it-IT" dirty="0" err="1"/>
              <a:t>parameter</a:t>
            </a:r>
            <a:r>
              <a:rPr lang="it-IT" dirty="0"/>
              <a:t>, in a </a:t>
            </a:r>
            <a:r>
              <a:rPr lang="it-IT" dirty="0" err="1"/>
              <a:t>restricted</a:t>
            </a:r>
            <a:r>
              <a:rPr lang="it-IT" dirty="0"/>
              <a:t> area or in a </a:t>
            </a:r>
            <a:r>
              <a:rPr lang="it-IT" dirty="0" err="1"/>
              <a:t>defined</a:t>
            </a:r>
            <a:r>
              <a:rPr lang="it-IT" dirty="0"/>
              <a:t> </a:t>
            </a:r>
            <a:r>
              <a:rPr lang="it-IT" dirty="0" err="1"/>
              <a:t>period</a:t>
            </a:r>
            <a:r>
              <a:rPr lang="it-IT" dirty="0"/>
              <a:t>. </a:t>
            </a:r>
            <a:r>
              <a:rPr lang="it-IT" dirty="0" err="1"/>
              <a:t>Another</a:t>
            </a:r>
            <a:r>
              <a:rPr lang="it-IT" dirty="0"/>
              <a:t>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number</a:t>
            </a:r>
            <a:r>
              <a:rPr lang="it-IT" dirty="0"/>
              <a:t> of city </a:t>
            </a:r>
            <a:r>
              <a:rPr lang="it-IT" dirty="0" err="1"/>
              <a:t>covered</a:t>
            </a:r>
            <a:r>
              <a:rPr lang="it-IT" dirty="0"/>
              <a:t> by the </a:t>
            </a:r>
            <a:r>
              <a:rPr lang="it-IT" dirty="0" err="1"/>
              <a:t>linked</a:t>
            </a:r>
            <a:r>
              <a:rPr lang="it-IT" dirty="0"/>
              <a:t> open </a:t>
            </a:r>
            <a:r>
              <a:rPr lang="it-IT" dirty="0" err="1"/>
              <a:t>seas</a:t>
            </a:r>
            <a:r>
              <a:rPr lang="it-IT" dirty="0"/>
              <a:t> dataset or the </a:t>
            </a:r>
            <a:r>
              <a:rPr lang="it-IT" dirty="0" err="1"/>
              <a:t>seas</a:t>
            </a:r>
            <a:r>
              <a:rPr lang="it-IT" dirty="0"/>
              <a:t>, </a:t>
            </a:r>
            <a:r>
              <a:rPr lang="it-IT" dirty="0" err="1"/>
              <a:t>maybe</a:t>
            </a:r>
            <a:r>
              <a:rPr lang="it-IT" dirty="0"/>
              <a:t> </a:t>
            </a:r>
            <a:r>
              <a:rPr lang="it-IT" dirty="0" err="1"/>
              <a:t>these</a:t>
            </a:r>
            <a:r>
              <a:rPr lang="it-IT" dirty="0"/>
              <a:t> information can be 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statistical</a:t>
            </a:r>
            <a:r>
              <a:rPr lang="it-IT" dirty="0"/>
              <a:t> use.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well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the model of a station, and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importntant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expose</a:t>
            </a:r>
            <a:r>
              <a:rPr lang="it-IT" dirty="0"/>
              <a:t> an </a:t>
            </a:r>
            <a:r>
              <a:rPr lang="it-IT" dirty="0" err="1"/>
              <a:t>important</a:t>
            </a:r>
            <a:r>
              <a:rPr lang="it-IT" dirty="0"/>
              <a:t> feature of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knowledge</a:t>
            </a:r>
            <a:r>
              <a:rPr lang="it-IT" dirty="0"/>
              <a:t> base, the </a:t>
            </a:r>
            <a:r>
              <a:rPr lang="it-IT" dirty="0" err="1"/>
              <a:t>possibility</a:t>
            </a:r>
            <a:r>
              <a:rPr lang="it-IT" dirty="0"/>
              <a:t> to </a:t>
            </a:r>
            <a:r>
              <a:rPr lang="it-IT" dirty="0" err="1"/>
              <a:t>extract</a:t>
            </a:r>
            <a:r>
              <a:rPr lang="it-IT" dirty="0"/>
              <a:t> the </a:t>
            </a:r>
            <a:r>
              <a:rPr lang="it-IT" dirty="0" err="1"/>
              <a:t>history</a:t>
            </a:r>
            <a:r>
              <a:rPr lang="it-IT" dirty="0"/>
              <a:t> of </a:t>
            </a:r>
            <a:r>
              <a:rPr lang="it-IT" dirty="0" err="1"/>
              <a:t>stations</a:t>
            </a:r>
            <a:r>
              <a:rPr lang="it-IT" dirty="0"/>
              <a:t> </a:t>
            </a:r>
            <a:r>
              <a:rPr lang="it-IT" dirty="0" err="1"/>
              <a:t>deployed</a:t>
            </a:r>
            <a:r>
              <a:rPr lang="it-IT" dirty="0"/>
              <a:t> in the </a:t>
            </a:r>
            <a:r>
              <a:rPr lang="it-IT" dirty="0" err="1"/>
              <a:t>italian</a:t>
            </a:r>
            <a:r>
              <a:rPr lang="it-IT" dirty="0"/>
              <a:t> </a:t>
            </a:r>
            <a:r>
              <a:rPr lang="it-IT" dirty="0" err="1"/>
              <a:t>seas</a:t>
            </a:r>
            <a:r>
              <a:rPr lang="it-IT" dirty="0"/>
              <a:t>. So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useful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for </a:t>
            </a:r>
            <a:r>
              <a:rPr lang="it-IT" dirty="0" err="1"/>
              <a:t>manage</a:t>
            </a:r>
            <a:r>
              <a:rPr lang="it-IT" dirty="0"/>
              <a:t> the </a:t>
            </a:r>
            <a:r>
              <a:rPr lang="it-IT" dirty="0" err="1"/>
              <a:t>replacement</a:t>
            </a:r>
            <a:r>
              <a:rPr lang="it-IT" dirty="0"/>
              <a:t> of </a:t>
            </a:r>
            <a:r>
              <a:rPr lang="it-IT" dirty="0" err="1"/>
              <a:t>these</a:t>
            </a:r>
            <a:r>
              <a:rPr lang="it-IT" dirty="0"/>
              <a:t> </a:t>
            </a:r>
            <a:r>
              <a:rPr lang="it-IT" dirty="0" err="1"/>
              <a:t>stations</a:t>
            </a:r>
            <a:r>
              <a:rPr lang="it-IT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9baafe93d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9baafe93d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Thanks</a:t>
            </a:r>
            <a:r>
              <a:rPr lang="it-IT" dirty="0"/>
              <a:t> to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integration</a:t>
            </a:r>
            <a:r>
              <a:rPr lang="it-IT" dirty="0"/>
              <a:t> with Virtuoso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exposed</a:t>
            </a:r>
            <a:r>
              <a:rPr lang="it-IT" dirty="0"/>
              <a:t> a SPARQL </a:t>
            </a:r>
            <a:r>
              <a:rPr lang="it-IT" dirty="0" err="1"/>
              <a:t>endpoint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allows</a:t>
            </a:r>
            <a:r>
              <a:rPr lang="it-IT" dirty="0"/>
              <a:t> to </a:t>
            </a:r>
            <a:r>
              <a:rPr lang="it-IT" dirty="0" err="1"/>
              <a:t>explore</a:t>
            </a:r>
            <a:r>
              <a:rPr lang="it-IT" dirty="0"/>
              <a:t> the </a:t>
            </a:r>
            <a:r>
              <a:rPr lang="it-IT" dirty="0" err="1"/>
              <a:t>knowledge</a:t>
            </a:r>
            <a:r>
              <a:rPr lang="it-IT" dirty="0"/>
              <a:t> </a:t>
            </a:r>
            <a:r>
              <a:rPr lang="it-IT" dirty="0" err="1"/>
              <a:t>graph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sparql</a:t>
            </a:r>
            <a:r>
              <a:rPr lang="it-IT" dirty="0"/>
              <a:t> </a:t>
            </a:r>
            <a:r>
              <a:rPr lang="it-IT" dirty="0" err="1"/>
              <a:t>queries</a:t>
            </a:r>
            <a:r>
              <a:rPr lang="it-IT" dirty="0"/>
              <a:t>. Here </a:t>
            </a:r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a </a:t>
            </a:r>
            <a:r>
              <a:rPr lang="it-IT" dirty="0" err="1"/>
              <a:t>query</a:t>
            </a:r>
            <a:r>
              <a:rPr lang="it-IT" dirty="0"/>
              <a:t> to </a:t>
            </a:r>
            <a:r>
              <a:rPr lang="it-IT" dirty="0" err="1"/>
              <a:t>extract</a:t>
            </a:r>
            <a:r>
              <a:rPr lang="it-IT" dirty="0"/>
              <a:t> the </a:t>
            </a:r>
            <a:r>
              <a:rPr lang="it-IT" dirty="0" err="1"/>
              <a:t>values</a:t>
            </a:r>
            <a:r>
              <a:rPr lang="it-IT" dirty="0"/>
              <a:t> of the </a:t>
            </a:r>
            <a:r>
              <a:rPr lang="it-IT" dirty="0" err="1"/>
              <a:t>parameter</a:t>
            </a:r>
            <a:r>
              <a:rPr lang="it-IT" dirty="0"/>
              <a:t> HM0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height</a:t>
            </a:r>
            <a:r>
              <a:rPr lang="it-IT" dirty="0"/>
              <a:t> of </a:t>
            </a:r>
            <a:r>
              <a:rPr lang="it-IT" dirty="0" err="1"/>
              <a:t>wave</a:t>
            </a:r>
            <a:r>
              <a:rPr lang="it-IT" dirty="0"/>
              <a:t> for the city of Alghero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identified</a:t>
            </a:r>
            <a:r>
              <a:rPr lang="it-IT" dirty="0"/>
              <a:t> by the ISTAT code.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59828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subTitle" idx="1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1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3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5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7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9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1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6" r:id="rId3"/>
    <p:sldLayoutId id="2147483657" r:id="rId4"/>
    <p:sldLayoutId id="2147483658" r:id="rId5"/>
    <p:sldLayoutId id="2147483659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vva94/PABAKE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slide" Target="slide7.xml"/><Relationship Id="rId4" Type="http://schemas.openxmlformats.org/officeDocument/2006/relationships/slide" Target="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it-IT" sz="5400" dirty="0"/>
              <a:t>PABAKE</a:t>
            </a:r>
            <a:br>
              <a:rPr lang="it-IT" sz="5400" dirty="0"/>
            </a:br>
            <a:r>
              <a:rPr lang="it-IT" sz="5400" dirty="0" err="1"/>
              <a:t>Linked</a:t>
            </a:r>
            <a:r>
              <a:rPr lang="it-IT" sz="5400" dirty="0"/>
              <a:t> Open </a:t>
            </a:r>
            <a:r>
              <a:rPr lang="it-IT" sz="5400" dirty="0" err="1"/>
              <a:t>Seas</a:t>
            </a:r>
            <a:r>
              <a:rPr lang="it-IT" sz="5400" dirty="0"/>
              <a:t> </a:t>
            </a:r>
            <a:endParaRPr sz="5400" dirty="0"/>
          </a:p>
        </p:txBody>
      </p:sp>
      <p:sp>
        <p:nvSpPr>
          <p:cNvPr id="152" name="Google Shape;152;p33"/>
          <p:cNvSpPr txBox="1">
            <a:spLocks noGrp="1"/>
          </p:cNvSpPr>
          <p:nvPr>
            <p:ph type="subTitle" idx="1"/>
          </p:nvPr>
        </p:nvSpPr>
        <p:spPr>
          <a:xfrm>
            <a:off x="4579381" y="2817500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it-IT" sz="1600" dirty="0" err="1"/>
              <a:t>Mentor</a:t>
            </a:r>
            <a:r>
              <a:rPr lang="it-IT" sz="1600" dirty="0"/>
              <a:t>: Prof. Andrea Giovanni </a:t>
            </a:r>
            <a:r>
              <a:rPr lang="it-IT" sz="1600" dirty="0" err="1"/>
              <a:t>Nuzzolese</a:t>
            </a:r>
            <a:endParaRPr lang="it-IT" sz="1600" dirty="0"/>
          </a:p>
        </p:txBody>
      </p:sp>
      <p:cxnSp>
        <p:nvCxnSpPr>
          <p:cNvPr id="153" name="Google Shape;153;p33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52;p33">
            <a:extLst>
              <a:ext uri="{FF2B5EF4-FFF2-40B4-BE49-F238E27FC236}">
                <a16:creationId xmlns:a16="http://schemas.microsoft.com/office/drawing/2014/main" id="{78B80D9E-1698-8143-B198-E9C30AD983E0}"/>
              </a:ext>
            </a:extLst>
          </p:cNvPr>
          <p:cNvSpPr txBox="1">
            <a:spLocks/>
          </p:cNvSpPr>
          <p:nvPr/>
        </p:nvSpPr>
        <p:spPr>
          <a:xfrm>
            <a:off x="4373837" y="3534500"/>
            <a:ext cx="4352100" cy="7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None/>
              <a:defRPr sz="14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 Condensed Light"/>
              <a:buNone/>
              <a:defRPr sz="28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r>
              <a:rPr lang="it-IT" sz="1600" i="1" dirty="0"/>
              <a:t>Federico Battistella, Alessandro Pavesi </a:t>
            </a:r>
          </a:p>
          <a:p>
            <a:endParaRPr lang="it-IT" sz="1600" i="1" dirty="0" err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228600">
              <a:lnSpc>
                <a:spcPct val="100000"/>
              </a:lnSpc>
              <a:buNone/>
            </a:pPr>
            <a:r>
              <a:rPr lang="it-IT" sz="2000" b="1" dirty="0" err="1">
                <a:solidFill>
                  <a:srgbClr val="434343"/>
                </a:solidFill>
              </a:rPr>
              <a:t>PyRML</a:t>
            </a:r>
            <a:r>
              <a:rPr lang="it-IT" sz="2000" dirty="0">
                <a:solidFill>
                  <a:srgbClr val="434343"/>
                </a:solidFill>
              </a:rPr>
              <a:t>: a framework for data mapping</a:t>
            </a:r>
          </a:p>
          <a:p>
            <a:r>
              <a:rPr lang="it-IT" sz="1600" b="1" i="1" u="sng" dirty="0" err="1">
                <a:solidFill>
                  <a:srgbClr val="434343"/>
                </a:solidFill>
              </a:rPr>
              <a:t>observation.ttl</a:t>
            </a:r>
            <a:r>
              <a:rPr lang="it-IT" sz="1600" dirty="0">
                <a:solidFill>
                  <a:srgbClr val="434343"/>
                </a:solidFill>
              </a:rPr>
              <a:t>: the </a:t>
            </a:r>
            <a:r>
              <a:rPr lang="it-IT" sz="1600" dirty="0" err="1">
                <a:solidFill>
                  <a:srgbClr val="434343"/>
                </a:solidFill>
              </a:rPr>
              <a:t>observation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template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is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used</a:t>
            </a:r>
            <a:r>
              <a:rPr lang="it-IT" sz="1600" dirty="0">
                <a:solidFill>
                  <a:srgbClr val="434343"/>
                </a:solidFill>
              </a:rPr>
              <a:t> to create the </a:t>
            </a:r>
            <a:r>
              <a:rPr lang="it-IT" sz="1600" dirty="0" err="1">
                <a:solidFill>
                  <a:srgbClr val="434343"/>
                </a:solidFill>
              </a:rPr>
              <a:t>ObservationCollection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classes</a:t>
            </a:r>
            <a:r>
              <a:rPr lang="it-IT" sz="1600" dirty="0">
                <a:solidFill>
                  <a:srgbClr val="434343"/>
                </a:solidFill>
              </a:rPr>
              <a:t> and the </a:t>
            </a:r>
            <a:r>
              <a:rPr lang="it-IT" sz="1600" dirty="0" err="1">
                <a:solidFill>
                  <a:srgbClr val="434343"/>
                </a:solidFill>
              </a:rPr>
              <a:t>other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class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TimeInstant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</a:p>
          <a:p>
            <a:r>
              <a:rPr lang="it-IT" sz="1600" b="1" i="1" u="sng" dirty="0" err="1">
                <a:solidFill>
                  <a:srgbClr val="434343"/>
                </a:solidFill>
              </a:rPr>
              <a:t>observationsDir.ttl</a:t>
            </a:r>
            <a:r>
              <a:rPr lang="it-IT" sz="1600" dirty="0">
                <a:solidFill>
                  <a:srgbClr val="434343"/>
                </a:solidFill>
              </a:rPr>
              <a:t>: </a:t>
            </a:r>
            <a:r>
              <a:rPr lang="it-IT" sz="1600" dirty="0" err="1">
                <a:solidFill>
                  <a:srgbClr val="434343"/>
                </a:solidFill>
              </a:rPr>
              <a:t>manage</a:t>
            </a:r>
            <a:r>
              <a:rPr lang="it-IT" sz="1600" dirty="0">
                <a:solidFill>
                  <a:srgbClr val="434343"/>
                </a:solidFill>
              </a:rPr>
              <a:t> the information </a:t>
            </a:r>
            <a:r>
              <a:rPr lang="it-IT" sz="1600" dirty="0" err="1">
                <a:solidFill>
                  <a:srgbClr val="434343"/>
                </a:solidFill>
              </a:rPr>
              <a:t>about</a:t>
            </a:r>
            <a:r>
              <a:rPr lang="it-IT" sz="1600" dirty="0">
                <a:solidFill>
                  <a:srgbClr val="434343"/>
                </a:solidFill>
              </a:rPr>
              <a:t> the </a:t>
            </a:r>
            <a:r>
              <a:rPr lang="it-IT" sz="1600" dirty="0" err="1">
                <a:solidFill>
                  <a:srgbClr val="434343"/>
                </a:solidFill>
              </a:rPr>
              <a:t>Direction</a:t>
            </a:r>
            <a:r>
              <a:rPr lang="it-IT" sz="1600" dirty="0">
                <a:solidFill>
                  <a:srgbClr val="434343"/>
                </a:solidFill>
              </a:rPr>
              <a:t> of the </a:t>
            </a:r>
            <a:r>
              <a:rPr lang="it-IT" sz="1600" dirty="0" err="1">
                <a:solidFill>
                  <a:srgbClr val="434343"/>
                </a:solidFill>
              </a:rPr>
              <a:t>wave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</a:p>
          <a:p>
            <a:r>
              <a:rPr lang="it-IT" sz="1600" b="1" i="1" u="sng" dirty="0" err="1">
                <a:solidFill>
                  <a:srgbClr val="434343"/>
                </a:solidFill>
              </a:rPr>
              <a:t>observationsTp.ttl</a:t>
            </a:r>
            <a:r>
              <a:rPr lang="it-IT" sz="1600" dirty="0">
                <a:solidFill>
                  <a:srgbClr val="434343"/>
                </a:solidFill>
              </a:rPr>
              <a:t>: </a:t>
            </a:r>
            <a:r>
              <a:rPr lang="it-IT" sz="1600" dirty="0" err="1">
                <a:solidFill>
                  <a:srgbClr val="434343"/>
                </a:solidFill>
              </a:rPr>
              <a:t>manage</a:t>
            </a:r>
            <a:r>
              <a:rPr lang="it-IT" sz="1600" dirty="0">
                <a:solidFill>
                  <a:srgbClr val="434343"/>
                </a:solidFill>
              </a:rPr>
              <a:t> the information </a:t>
            </a:r>
            <a:r>
              <a:rPr lang="it-IT" sz="1600" dirty="0" err="1">
                <a:solidFill>
                  <a:srgbClr val="434343"/>
                </a:solidFill>
              </a:rPr>
              <a:t>about</a:t>
            </a:r>
            <a:r>
              <a:rPr lang="it-IT" sz="1600" dirty="0">
                <a:solidFill>
                  <a:srgbClr val="434343"/>
                </a:solidFill>
              </a:rPr>
              <a:t> the </a:t>
            </a:r>
            <a:r>
              <a:rPr lang="it-IT" sz="1600" dirty="0" err="1">
                <a:solidFill>
                  <a:srgbClr val="434343"/>
                </a:solidFill>
              </a:rPr>
              <a:t>Spectral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peak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wave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period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</a:p>
          <a:p>
            <a:r>
              <a:rPr lang="it-IT" sz="1600" b="1" i="1" u="sng" dirty="0" err="1">
                <a:solidFill>
                  <a:srgbClr val="434343"/>
                </a:solidFill>
              </a:rPr>
              <a:t>observationsTm.ttl</a:t>
            </a:r>
            <a:r>
              <a:rPr lang="it-IT" sz="1600" dirty="0">
                <a:solidFill>
                  <a:srgbClr val="434343"/>
                </a:solidFill>
              </a:rPr>
              <a:t>: </a:t>
            </a:r>
            <a:r>
              <a:rPr lang="it-IT" sz="1600" dirty="0" err="1">
                <a:solidFill>
                  <a:srgbClr val="434343"/>
                </a:solidFill>
              </a:rPr>
              <a:t>manage</a:t>
            </a:r>
            <a:r>
              <a:rPr lang="it-IT" sz="1600" dirty="0">
                <a:solidFill>
                  <a:srgbClr val="434343"/>
                </a:solidFill>
              </a:rPr>
              <a:t>  the information </a:t>
            </a:r>
            <a:r>
              <a:rPr lang="it-IT" sz="1600" dirty="0" err="1">
                <a:solidFill>
                  <a:srgbClr val="434343"/>
                </a:solidFill>
              </a:rPr>
              <a:t>about</a:t>
            </a:r>
            <a:r>
              <a:rPr lang="it-IT" sz="1600" dirty="0">
                <a:solidFill>
                  <a:srgbClr val="434343"/>
                </a:solidFill>
              </a:rPr>
              <a:t> the </a:t>
            </a:r>
            <a:r>
              <a:rPr lang="it-IT" sz="1600" dirty="0" err="1">
                <a:solidFill>
                  <a:srgbClr val="434343"/>
                </a:solidFill>
              </a:rPr>
              <a:t>Average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wave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period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</a:p>
          <a:p>
            <a:r>
              <a:rPr lang="it-IT" sz="1600" b="1" i="1" u="sng" dirty="0">
                <a:solidFill>
                  <a:srgbClr val="434343"/>
                </a:solidFill>
              </a:rPr>
              <a:t>observationsHm0.ttl</a:t>
            </a:r>
            <a:r>
              <a:rPr lang="it-IT" sz="1600" dirty="0">
                <a:solidFill>
                  <a:srgbClr val="434343"/>
                </a:solidFill>
              </a:rPr>
              <a:t>: </a:t>
            </a:r>
            <a:r>
              <a:rPr lang="it-IT" sz="1600" dirty="0" err="1">
                <a:solidFill>
                  <a:srgbClr val="434343"/>
                </a:solidFill>
              </a:rPr>
              <a:t>used</a:t>
            </a:r>
            <a:r>
              <a:rPr lang="it-IT" sz="1600" dirty="0">
                <a:solidFill>
                  <a:srgbClr val="434343"/>
                </a:solidFill>
              </a:rPr>
              <a:t> for the information </a:t>
            </a:r>
            <a:r>
              <a:rPr lang="it-IT" sz="1600" dirty="0" err="1">
                <a:solidFill>
                  <a:srgbClr val="434343"/>
                </a:solidFill>
              </a:rPr>
              <a:t>about</a:t>
            </a:r>
            <a:r>
              <a:rPr lang="it-IT" sz="1600" dirty="0">
                <a:solidFill>
                  <a:srgbClr val="434343"/>
                </a:solidFill>
              </a:rPr>
              <a:t> the </a:t>
            </a:r>
            <a:r>
              <a:rPr lang="it-IT" sz="1600" dirty="0" err="1">
                <a:solidFill>
                  <a:srgbClr val="434343"/>
                </a:solidFill>
              </a:rPr>
              <a:t>Significant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wave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height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</a:p>
          <a:p>
            <a:r>
              <a:rPr lang="it-IT" sz="1600" b="1" i="1" u="sng" dirty="0" err="1">
                <a:solidFill>
                  <a:srgbClr val="434343"/>
                </a:solidFill>
              </a:rPr>
              <a:t>project.ttl</a:t>
            </a:r>
            <a:r>
              <a:rPr lang="it-IT" sz="1600" dirty="0">
                <a:solidFill>
                  <a:srgbClr val="434343"/>
                </a:solidFill>
              </a:rPr>
              <a:t>: </a:t>
            </a:r>
            <a:r>
              <a:rPr lang="it-IT" sz="1600" dirty="0" err="1">
                <a:solidFill>
                  <a:srgbClr val="434343"/>
                </a:solidFill>
              </a:rPr>
              <a:t>contains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all</a:t>
            </a:r>
            <a:r>
              <a:rPr lang="it-IT" sz="1600" dirty="0">
                <a:solidFill>
                  <a:srgbClr val="434343"/>
                </a:solidFill>
              </a:rPr>
              <a:t> the </a:t>
            </a:r>
            <a:r>
              <a:rPr lang="it-IT" sz="1600" dirty="0" err="1">
                <a:solidFill>
                  <a:srgbClr val="434343"/>
                </a:solidFill>
              </a:rPr>
              <a:t>other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  <a:r>
              <a:rPr lang="it-IT" sz="1600" dirty="0" err="1">
                <a:solidFill>
                  <a:srgbClr val="434343"/>
                </a:solidFill>
              </a:rPr>
              <a:t>classes</a:t>
            </a:r>
            <a:r>
              <a:rPr lang="it-IT" sz="1600" dirty="0">
                <a:solidFill>
                  <a:srgbClr val="434343"/>
                </a:solidFill>
              </a:rPr>
              <a:t>, </a:t>
            </a:r>
            <a:r>
              <a:rPr lang="it-IT" sz="1600" dirty="0" err="1">
                <a:solidFill>
                  <a:srgbClr val="434343"/>
                </a:solidFill>
              </a:rPr>
              <a:t>including</a:t>
            </a:r>
            <a:r>
              <a:rPr lang="it-IT" sz="1600" dirty="0">
                <a:solidFill>
                  <a:srgbClr val="434343"/>
                </a:solidFill>
              </a:rPr>
              <a:t> the </a:t>
            </a:r>
            <a:r>
              <a:rPr lang="it-IT" sz="1600" dirty="0" err="1">
                <a:solidFill>
                  <a:srgbClr val="434343"/>
                </a:solidFill>
              </a:rPr>
              <a:t>stations</a:t>
            </a:r>
            <a:r>
              <a:rPr lang="it-IT" sz="1600" dirty="0">
                <a:solidFill>
                  <a:srgbClr val="434343"/>
                </a:solidFill>
              </a:rPr>
              <a:t>, the </a:t>
            </a:r>
            <a:r>
              <a:rPr lang="it-IT" sz="1600" dirty="0" err="1">
                <a:solidFill>
                  <a:srgbClr val="434343"/>
                </a:solidFill>
              </a:rPr>
              <a:t>sensors</a:t>
            </a:r>
            <a:r>
              <a:rPr lang="it-IT" sz="1600" dirty="0">
                <a:solidFill>
                  <a:srgbClr val="434343"/>
                </a:solidFill>
              </a:rPr>
              <a:t>, the city or the </a:t>
            </a:r>
            <a:r>
              <a:rPr lang="it-IT" sz="1600" dirty="0" err="1">
                <a:solidFill>
                  <a:srgbClr val="434343"/>
                </a:solidFill>
              </a:rPr>
              <a:t>sea</a:t>
            </a:r>
            <a:r>
              <a:rPr lang="it-IT" sz="1600" dirty="0">
                <a:solidFill>
                  <a:srgbClr val="434343"/>
                </a:solidFill>
              </a:rPr>
              <a:t> </a:t>
            </a:r>
          </a:p>
          <a:p>
            <a:pPr marL="5715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it-IT" sz="2000" dirty="0">
              <a:solidFill>
                <a:srgbClr val="434343"/>
              </a:solidFill>
            </a:endParaRPr>
          </a:p>
          <a:p>
            <a:pPr indent="-228600">
              <a:lnSpc>
                <a:spcPct val="100000"/>
              </a:lnSpc>
              <a:buNone/>
            </a:pPr>
            <a:endParaRPr sz="2000" dirty="0">
              <a:solidFill>
                <a:srgbClr val="434343"/>
              </a:solidFill>
            </a:endParaRPr>
          </a:p>
        </p:txBody>
      </p:sp>
      <p:sp>
        <p:nvSpPr>
          <p:cNvPr id="159" name="Google Shape;159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Mapping</a:t>
            </a:r>
            <a:r>
              <a:rPr lang="en" dirty="0"/>
              <a:t> Rules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4809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228600">
              <a:lnSpc>
                <a:spcPct val="100000"/>
              </a:lnSpc>
              <a:buNone/>
            </a:pPr>
            <a:r>
              <a:rPr lang="it-IT" sz="2800" b="1" dirty="0">
                <a:solidFill>
                  <a:srgbClr val="434343"/>
                </a:solidFill>
              </a:rPr>
              <a:t>Limes</a:t>
            </a:r>
            <a:r>
              <a:rPr lang="it-IT" sz="2000" dirty="0">
                <a:solidFill>
                  <a:srgbClr val="434343"/>
                </a:solidFill>
              </a:rPr>
              <a:t>: </a:t>
            </a:r>
            <a:r>
              <a:rPr lang="it-IT" sz="2000" dirty="0" err="1">
                <a:solidFill>
                  <a:srgbClr val="434343"/>
                </a:solidFill>
              </a:rPr>
              <a:t>is</a:t>
            </a:r>
            <a:r>
              <a:rPr lang="it-IT" sz="2000" dirty="0">
                <a:solidFill>
                  <a:srgbClr val="434343"/>
                </a:solidFill>
              </a:rPr>
              <a:t> a link </a:t>
            </a:r>
            <a:r>
              <a:rPr lang="it-IT" sz="2000" dirty="0" err="1">
                <a:solidFill>
                  <a:srgbClr val="434343"/>
                </a:solidFill>
              </a:rPr>
              <a:t>discovery</a:t>
            </a:r>
            <a:r>
              <a:rPr lang="it-IT" sz="2000" dirty="0">
                <a:solidFill>
                  <a:srgbClr val="434343"/>
                </a:solidFill>
              </a:rPr>
              <a:t> framework for the Web of Data</a:t>
            </a:r>
          </a:p>
          <a:p>
            <a:pPr marL="5715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1800" b="1" i="1" u="sng" dirty="0">
                <a:solidFill>
                  <a:srgbClr val="434343"/>
                </a:solidFill>
              </a:rPr>
              <a:t>DOLCE: </a:t>
            </a:r>
            <a:r>
              <a:rPr lang="it-IT" dirty="0"/>
              <a:t> the </a:t>
            </a:r>
            <a:r>
              <a:rPr lang="it-IT" dirty="0" err="1"/>
              <a:t>Descriptive</a:t>
            </a:r>
            <a:r>
              <a:rPr lang="it-IT" dirty="0"/>
              <a:t> </a:t>
            </a:r>
            <a:r>
              <a:rPr lang="it-IT" dirty="0" err="1"/>
              <a:t>Ontology</a:t>
            </a:r>
            <a:r>
              <a:rPr lang="it-IT" dirty="0"/>
              <a:t> for </a:t>
            </a:r>
            <a:r>
              <a:rPr lang="it-IT" dirty="0" err="1"/>
              <a:t>Linguistic</a:t>
            </a:r>
            <a:r>
              <a:rPr lang="it-IT" dirty="0"/>
              <a:t> and Cognitive </a:t>
            </a:r>
            <a:r>
              <a:rPr lang="it-IT" dirty="0" err="1"/>
              <a:t>Engineering</a:t>
            </a:r>
            <a:r>
              <a:rPr lang="it-IT" dirty="0"/>
              <a:t>  </a:t>
            </a:r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foundational</a:t>
            </a:r>
            <a:r>
              <a:rPr lang="it-IT" dirty="0"/>
              <a:t> </a:t>
            </a:r>
            <a:r>
              <a:rPr lang="it-IT" dirty="0" err="1"/>
              <a:t>ontology</a:t>
            </a:r>
            <a:endParaRPr lang="it-IT" sz="1800" b="1" i="1" u="sng" dirty="0">
              <a:solidFill>
                <a:srgbClr val="434343"/>
              </a:solidFill>
            </a:endParaRPr>
          </a:p>
          <a:p>
            <a:pPr marL="5715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1800" b="1" i="1" u="sng" dirty="0">
                <a:solidFill>
                  <a:srgbClr val="434343"/>
                </a:solidFill>
              </a:rPr>
              <a:t>SSN/SOSA: </a:t>
            </a:r>
            <a:r>
              <a:rPr lang="it-IT" dirty="0"/>
              <a:t>The </a:t>
            </a:r>
            <a:r>
              <a:rPr lang="it-IT" dirty="0" err="1"/>
              <a:t>Semantic</a:t>
            </a:r>
            <a:r>
              <a:rPr lang="it-IT" dirty="0"/>
              <a:t> Sensor Network (SSN) </a:t>
            </a:r>
            <a:r>
              <a:rPr lang="it-IT" dirty="0" err="1"/>
              <a:t>ontology</a:t>
            </a:r>
            <a:r>
              <a:rPr lang="it-IT" dirty="0"/>
              <a:t> </a:t>
            </a:r>
            <a:r>
              <a:rPr lang="it-IT" dirty="0" err="1"/>
              <a:t>describes</a:t>
            </a:r>
            <a:r>
              <a:rPr lang="it-IT" dirty="0"/>
              <a:t> </a:t>
            </a:r>
            <a:r>
              <a:rPr lang="it-IT" dirty="0" err="1"/>
              <a:t>sensors</a:t>
            </a:r>
            <a:r>
              <a:rPr lang="it-IT" dirty="0"/>
              <a:t> and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observations</a:t>
            </a:r>
            <a:r>
              <a:rPr lang="it-IT" dirty="0"/>
              <a:t>, the </a:t>
            </a:r>
            <a:r>
              <a:rPr lang="it-IT" dirty="0" err="1"/>
              <a:t>methods</a:t>
            </a:r>
            <a:r>
              <a:rPr lang="it-IT" dirty="0"/>
              <a:t> </a:t>
            </a:r>
            <a:r>
              <a:rPr lang="it-IT" dirty="0" err="1"/>
              <a:t>involved</a:t>
            </a:r>
            <a:r>
              <a:rPr lang="it-IT" dirty="0"/>
              <a:t>, the </a:t>
            </a:r>
            <a:r>
              <a:rPr lang="it-IT" dirty="0" err="1"/>
              <a:t>researched</a:t>
            </a:r>
            <a:r>
              <a:rPr lang="it-IT" dirty="0"/>
              <a:t> </a:t>
            </a:r>
            <a:r>
              <a:rPr lang="it-IT" dirty="0" err="1"/>
              <a:t>aspects</a:t>
            </a:r>
            <a:r>
              <a:rPr lang="it-IT" dirty="0"/>
              <a:t> of </a:t>
            </a:r>
            <a:r>
              <a:rPr lang="it-IT" dirty="0" err="1"/>
              <a:t>interest</a:t>
            </a:r>
            <a:r>
              <a:rPr lang="it-IT" dirty="0"/>
              <a:t>, the </a:t>
            </a:r>
            <a:r>
              <a:rPr lang="it-IT" dirty="0" err="1"/>
              <a:t>samples</a:t>
            </a:r>
            <a:r>
              <a:rPr lang="it-IT" dirty="0"/>
              <a:t> </a:t>
            </a:r>
            <a:r>
              <a:rPr lang="it-IT" dirty="0" err="1"/>
              <a:t>utilized</a:t>
            </a:r>
            <a:r>
              <a:rPr lang="it-IT" dirty="0"/>
              <a:t> to do so, and the </a:t>
            </a:r>
            <a:r>
              <a:rPr lang="it-IT" dirty="0" err="1"/>
              <a:t>observed</a:t>
            </a:r>
            <a:r>
              <a:rPr lang="it-IT" dirty="0"/>
              <a:t> </a:t>
            </a:r>
            <a:r>
              <a:rPr lang="it-IT" dirty="0" err="1"/>
              <a:t>attributes</a:t>
            </a:r>
            <a:r>
              <a:rPr lang="it-IT" dirty="0"/>
              <a:t>,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well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actuators</a:t>
            </a:r>
            <a:r>
              <a:rPr lang="it-IT" dirty="0"/>
              <a:t>.</a:t>
            </a:r>
          </a:p>
          <a:p>
            <a:pPr marL="5715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it-IT" sz="1400" dirty="0">
              <a:solidFill>
                <a:srgbClr val="434343"/>
              </a:solidFill>
            </a:endParaRPr>
          </a:p>
          <a:p>
            <a:pPr marL="228600" indent="0">
              <a:lnSpc>
                <a:spcPct val="100000"/>
              </a:lnSpc>
              <a:buNone/>
            </a:pPr>
            <a:r>
              <a:rPr lang="it-IT" sz="1400" dirty="0" err="1">
                <a:solidFill>
                  <a:srgbClr val="434343"/>
                </a:solidFill>
              </a:rPr>
              <a:t>Metric</a:t>
            </a:r>
            <a:r>
              <a:rPr lang="it-IT" sz="1400" dirty="0">
                <a:solidFill>
                  <a:srgbClr val="434343"/>
                </a:solidFill>
              </a:rPr>
              <a:t> </a:t>
            </a:r>
            <a:r>
              <a:rPr lang="it-IT" sz="1400" dirty="0" err="1">
                <a:solidFill>
                  <a:srgbClr val="434343"/>
                </a:solidFill>
              </a:rPr>
              <a:t>used</a:t>
            </a:r>
            <a:r>
              <a:rPr lang="it-IT" sz="1400" dirty="0">
                <a:solidFill>
                  <a:srgbClr val="434343"/>
                </a:solidFill>
              </a:rPr>
              <a:t>: </a:t>
            </a:r>
            <a:r>
              <a:rPr lang="it-IT" sz="1400" dirty="0" err="1">
                <a:solidFill>
                  <a:srgbClr val="434343"/>
                </a:solidFill>
              </a:rPr>
              <a:t>Jaccard</a:t>
            </a:r>
            <a:r>
              <a:rPr lang="it-IT" sz="1400" dirty="0">
                <a:solidFill>
                  <a:srgbClr val="434343"/>
                </a:solidFill>
              </a:rPr>
              <a:t> Index</a:t>
            </a:r>
            <a:endParaRPr sz="1400" dirty="0">
              <a:solidFill>
                <a:srgbClr val="434343"/>
              </a:solidFill>
            </a:endParaRPr>
          </a:p>
        </p:txBody>
      </p:sp>
      <p:sp>
        <p:nvSpPr>
          <p:cNvPr id="159" name="Google Shape;159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Entity Linking</a:t>
            </a:r>
            <a:endParaRPr sz="28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8107F19-4BF4-8746-B58C-5F3225229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3420" y="3329775"/>
            <a:ext cx="3474062" cy="146068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10CF0D4-E5C5-7341-B594-9D8D01D91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2170" y="3469030"/>
            <a:ext cx="2919730" cy="1182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507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1800" b="1" i="1" u="sng" dirty="0">
                <a:solidFill>
                  <a:srgbClr val="434343"/>
                </a:solidFill>
              </a:rPr>
              <a:t>Virtuoso:</a:t>
            </a:r>
            <a:r>
              <a:rPr lang="it-IT" sz="1800" dirty="0">
                <a:solidFill>
                  <a:srgbClr val="434343"/>
                </a:solidFill>
              </a:rPr>
              <a:t> SPARQL </a:t>
            </a:r>
            <a:r>
              <a:rPr lang="it-IT" sz="1800" dirty="0" err="1">
                <a:solidFill>
                  <a:srgbClr val="434343"/>
                </a:solidFill>
              </a:rPr>
              <a:t>endpoint</a:t>
            </a:r>
            <a:r>
              <a:rPr lang="it-IT" sz="1800" dirty="0">
                <a:solidFill>
                  <a:srgbClr val="434343"/>
                </a:solidFill>
              </a:rPr>
              <a:t> </a:t>
            </a:r>
            <a:endParaRPr lang="it-IT" sz="1800" b="1" i="1" u="sng" dirty="0">
              <a:solidFill>
                <a:srgbClr val="434343"/>
              </a:solidFill>
            </a:endParaRPr>
          </a:p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it-IT" sz="1800" b="1" i="1" u="sng" dirty="0">
              <a:solidFill>
                <a:srgbClr val="434343"/>
              </a:solidFill>
            </a:endParaRPr>
          </a:p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1800" b="1" i="1" u="sng" dirty="0">
                <a:solidFill>
                  <a:srgbClr val="434343"/>
                </a:solidFill>
              </a:rPr>
              <a:t>LODE:</a:t>
            </a:r>
            <a:r>
              <a:rPr lang="it-IT" sz="1800" dirty="0">
                <a:solidFill>
                  <a:srgbClr val="434343"/>
                </a:solidFill>
              </a:rPr>
              <a:t> </a:t>
            </a:r>
            <a:r>
              <a:rPr lang="it-IT" sz="1800" dirty="0" err="1">
                <a:solidFill>
                  <a:srgbClr val="434343"/>
                </a:solidFill>
              </a:rPr>
              <a:t>Ontology</a:t>
            </a:r>
            <a:r>
              <a:rPr lang="it-IT" sz="1800" dirty="0">
                <a:solidFill>
                  <a:srgbClr val="434343"/>
                </a:solidFill>
              </a:rPr>
              <a:t> </a:t>
            </a:r>
            <a:r>
              <a:rPr lang="it-IT" sz="1800" dirty="0" err="1">
                <a:solidFill>
                  <a:srgbClr val="434343"/>
                </a:solidFill>
              </a:rPr>
              <a:t>visualization</a:t>
            </a:r>
            <a:r>
              <a:rPr lang="it-IT" sz="1800" dirty="0">
                <a:solidFill>
                  <a:srgbClr val="434343"/>
                </a:solidFill>
              </a:rPr>
              <a:t> </a:t>
            </a:r>
            <a:r>
              <a:rPr lang="it-IT" sz="1800" dirty="0" err="1">
                <a:solidFill>
                  <a:srgbClr val="434343"/>
                </a:solidFill>
              </a:rPr>
              <a:t>as</a:t>
            </a:r>
            <a:r>
              <a:rPr lang="it-IT" sz="1800" dirty="0">
                <a:solidFill>
                  <a:srgbClr val="434343"/>
                </a:solidFill>
              </a:rPr>
              <a:t> HTML site</a:t>
            </a:r>
            <a:endParaRPr lang="it-IT" sz="1800" b="1" i="1" u="sng" dirty="0">
              <a:solidFill>
                <a:srgbClr val="434343"/>
              </a:solidFill>
            </a:endParaRPr>
          </a:p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it-IT" sz="1800" b="1" i="1" u="sng" dirty="0">
              <a:solidFill>
                <a:srgbClr val="434343"/>
              </a:solidFill>
            </a:endParaRPr>
          </a:p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1800" b="1" i="1" u="sng" dirty="0" err="1">
                <a:solidFill>
                  <a:srgbClr val="434343"/>
                </a:solidFill>
              </a:rPr>
              <a:t>LODView</a:t>
            </a:r>
            <a:r>
              <a:rPr lang="it-IT" sz="1800" b="1" i="1" u="sng" dirty="0">
                <a:solidFill>
                  <a:srgbClr val="434343"/>
                </a:solidFill>
              </a:rPr>
              <a:t>:</a:t>
            </a:r>
            <a:r>
              <a:rPr lang="it-IT" sz="1800" dirty="0">
                <a:solidFill>
                  <a:srgbClr val="434343"/>
                </a:solidFill>
              </a:rPr>
              <a:t> </a:t>
            </a:r>
            <a:r>
              <a:rPr lang="it-IT" sz="1800" dirty="0" err="1">
                <a:solidFill>
                  <a:srgbClr val="434343"/>
                </a:solidFill>
              </a:rPr>
              <a:t>Visualization</a:t>
            </a:r>
            <a:r>
              <a:rPr lang="it-IT" sz="1800" dirty="0">
                <a:solidFill>
                  <a:srgbClr val="434343"/>
                </a:solidFill>
              </a:rPr>
              <a:t> of </a:t>
            </a:r>
            <a:r>
              <a:rPr lang="it-IT" sz="1800" dirty="0" err="1">
                <a:solidFill>
                  <a:srgbClr val="434343"/>
                </a:solidFill>
              </a:rPr>
              <a:t>instances</a:t>
            </a:r>
            <a:r>
              <a:rPr lang="it-IT" sz="1800" dirty="0">
                <a:solidFill>
                  <a:srgbClr val="434343"/>
                </a:solidFill>
              </a:rPr>
              <a:t> with </a:t>
            </a:r>
            <a:r>
              <a:rPr lang="it-IT" sz="1800" dirty="0" err="1">
                <a:solidFill>
                  <a:srgbClr val="434343"/>
                </a:solidFill>
              </a:rPr>
              <a:t>related</a:t>
            </a:r>
            <a:r>
              <a:rPr lang="it-IT" sz="1800" dirty="0">
                <a:solidFill>
                  <a:srgbClr val="434343"/>
                </a:solidFill>
              </a:rPr>
              <a:t> information</a:t>
            </a:r>
          </a:p>
        </p:txBody>
      </p:sp>
      <p:sp>
        <p:nvSpPr>
          <p:cNvPr id="159" name="Google Shape;159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Docker</a:t>
            </a:r>
            <a:endParaRPr sz="2800" dirty="0"/>
          </a:p>
        </p:txBody>
      </p:sp>
      <p:pic>
        <p:nvPicPr>
          <p:cNvPr id="1025" name="Picture 1" descr="page14image56246896">
            <a:extLst>
              <a:ext uri="{FF2B5EF4-FFF2-40B4-BE49-F238E27FC236}">
                <a16:creationId xmlns:a16="http://schemas.microsoft.com/office/drawing/2014/main" id="{F3F0431B-8431-8244-82F2-2EE63E7D56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0590" y="3009964"/>
            <a:ext cx="4130006" cy="1562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14image56261248">
            <a:extLst>
              <a:ext uri="{FF2B5EF4-FFF2-40B4-BE49-F238E27FC236}">
                <a16:creationId xmlns:a16="http://schemas.microsoft.com/office/drawing/2014/main" id="{21ED91D0-A013-7A47-8D49-E8D1FF077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41" y="2796379"/>
            <a:ext cx="3317849" cy="1989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1524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it-IT" sz="1800" dirty="0"/>
          </a:p>
          <a:p>
            <a:pPr marL="5143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it-IT" sz="1800" dirty="0">
              <a:solidFill>
                <a:srgbClr val="434343"/>
              </a:solidFill>
            </a:endParaRPr>
          </a:p>
        </p:txBody>
      </p:sp>
      <p:sp>
        <p:nvSpPr>
          <p:cNvPr id="159" name="Google Shape;159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Conclusions</a:t>
            </a:r>
            <a:endParaRPr sz="2800" dirty="0"/>
          </a:p>
        </p:txBody>
      </p:sp>
      <p:pic>
        <p:nvPicPr>
          <p:cNvPr id="3073" name="Picture 1" descr="page13image56255216">
            <a:extLst>
              <a:ext uri="{FF2B5EF4-FFF2-40B4-BE49-F238E27FC236}">
                <a16:creationId xmlns:a16="http://schemas.microsoft.com/office/drawing/2014/main" id="{98ADD42B-E2C1-564E-819D-34555F142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129779" y="-519621"/>
            <a:ext cx="2713072" cy="7635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FE33C7A3-6453-6F48-9123-65F1240A619B}"/>
              </a:ext>
            </a:extLst>
          </p:cNvPr>
          <p:cNvSpPr txBox="1"/>
          <p:nvPr/>
        </p:nvSpPr>
        <p:spPr>
          <a:xfrm>
            <a:off x="668430" y="1299050"/>
            <a:ext cx="7635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>
              <a:buClr>
                <a:srgbClr val="434343"/>
              </a:buClr>
              <a:buSzPts val="800"/>
            </a:pPr>
            <a:r>
              <a:rPr lang="en-US" sz="1800" dirty="0">
                <a:latin typeface="Roboto Condensed Light"/>
                <a:ea typeface="Roboto Condensed Light"/>
                <a:sym typeface="Roboto Condensed Light"/>
              </a:rPr>
              <a:t>The ontology is </a:t>
            </a:r>
            <a:r>
              <a:rPr lang="en-US" sz="1800" dirty="0" err="1">
                <a:latin typeface="Roboto Condensed Light"/>
                <a:ea typeface="Roboto Condensed Light"/>
                <a:sym typeface="Roboto Condensed Light"/>
              </a:rPr>
              <a:t>publicated</a:t>
            </a:r>
            <a:r>
              <a:rPr lang="en-US" sz="1800" dirty="0">
                <a:latin typeface="Roboto Condensed Light"/>
                <a:ea typeface="Roboto Condensed Light"/>
                <a:sym typeface="Roboto Condensed Light"/>
              </a:rPr>
              <a:t> with the IRI: </a:t>
            </a:r>
            <a:r>
              <a:rPr lang="it-IT" sz="1800" b="1" i="1" dirty="0" err="1">
                <a:latin typeface="Roboto Condensed Light"/>
                <a:ea typeface="Roboto Condensed Light"/>
                <a:sym typeface="Roboto Condensed Light"/>
              </a:rPr>
              <a:t>https</a:t>
            </a:r>
            <a:r>
              <a:rPr lang="it-IT" sz="1800" b="1" i="1" dirty="0">
                <a:latin typeface="Roboto Condensed Light"/>
                <a:ea typeface="Roboto Condensed Light"/>
                <a:sym typeface="Roboto Condensed Light"/>
              </a:rPr>
              <a:t> : //w3id.org/</a:t>
            </a:r>
            <a:r>
              <a:rPr lang="it-IT" sz="1800" b="1" i="1" dirty="0" err="1">
                <a:latin typeface="Roboto Condensed Light"/>
                <a:ea typeface="Roboto Condensed Light"/>
                <a:sym typeface="Roboto Condensed Light"/>
              </a:rPr>
              <a:t>stlab</a:t>
            </a:r>
            <a:r>
              <a:rPr lang="it-IT" sz="1800" b="1" i="1" dirty="0">
                <a:latin typeface="Roboto Condensed Light"/>
                <a:ea typeface="Roboto Condensed Light"/>
                <a:sym typeface="Roboto Condensed Light"/>
              </a:rPr>
              <a:t>/</a:t>
            </a:r>
            <a:r>
              <a:rPr lang="it-IT" sz="1800" b="1" i="1" dirty="0" err="1">
                <a:latin typeface="Roboto Condensed Light"/>
                <a:ea typeface="Roboto Condensed Light"/>
                <a:sym typeface="Roboto Condensed Light"/>
              </a:rPr>
              <a:t>ke</a:t>
            </a:r>
            <a:r>
              <a:rPr lang="it-IT" sz="1800" b="1" i="1" dirty="0">
                <a:latin typeface="Roboto Condensed Light"/>
                <a:ea typeface="Roboto Condensed Light"/>
                <a:sym typeface="Roboto Condensed Light"/>
              </a:rPr>
              <a:t>/</a:t>
            </a:r>
            <a:r>
              <a:rPr lang="it-IT" sz="1800" b="1" i="1" dirty="0" err="1">
                <a:latin typeface="Roboto Condensed Light"/>
                <a:ea typeface="Roboto Condensed Light"/>
                <a:sym typeface="Roboto Condensed Light"/>
              </a:rPr>
              <a:t>pabake</a:t>
            </a:r>
            <a:r>
              <a:rPr lang="it-IT" sz="1800" b="1" i="1" dirty="0">
                <a:latin typeface="Roboto Condensed Light"/>
                <a:ea typeface="Roboto Condensed Light"/>
                <a:sym typeface="Roboto Condensed Light"/>
              </a:rPr>
              <a:t># </a:t>
            </a:r>
          </a:p>
        </p:txBody>
      </p:sp>
    </p:spTree>
    <p:extLst>
      <p:ext uri="{BB962C8B-B14F-4D97-AF65-F5344CB8AC3E}">
        <p14:creationId xmlns:p14="http://schemas.microsoft.com/office/powerpoint/2010/main" val="23056429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662;p56">
            <a:extLst>
              <a:ext uri="{FF2B5EF4-FFF2-40B4-BE49-F238E27FC236}">
                <a16:creationId xmlns:a16="http://schemas.microsoft.com/office/drawing/2014/main" id="{1726020C-8226-5B45-83CC-F63DFEF23D8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 flipH="1">
            <a:off x="1974150" y="1161000"/>
            <a:ext cx="5195700" cy="136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THANKS</a:t>
            </a:r>
            <a:endParaRPr sz="5400" dirty="0"/>
          </a:p>
        </p:txBody>
      </p:sp>
      <p:sp>
        <p:nvSpPr>
          <p:cNvPr id="11" name="Google Shape;663;p56">
            <a:extLst>
              <a:ext uri="{FF2B5EF4-FFF2-40B4-BE49-F238E27FC236}">
                <a16:creationId xmlns:a16="http://schemas.microsoft.com/office/drawing/2014/main" id="{8B36F644-6840-D148-BFD7-571B8799F635}"/>
              </a:ext>
            </a:extLst>
          </p:cNvPr>
          <p:cNvSpPr txBox="1">
            <a:spLocks/>
          </p:cNvSpPr>
          <p:nvPr/>
        </p:nvSpPr>
        <p:spPr>
          <a:xfrm>
            <a:off x="2152500" y="2494850"/>
            <a:ext cx="4839000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 sz="12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ctr">
              <a:buSzPts val="1100"/>
              <a:buNone/>
            </a:pPr>
            <a:r>
              <a:rPr lang="it-IT" sz="2400" dirty="0"/>
              <a:t>Federico Battistella, Alessandro Pavesi</a:t>
            </a:r>
          </a:p>
          <a:p>
            <a:pPr marL="0" indent="0" algn="ctr">
              <a:buSzPts val="1100"/>
              <a:buNone/>
            </a:pPr>
            <a:endParaRPr lang="it-IT" sz="2400" dirty="0">
              <a:solidFill>
                <a:srgbClr val="434343"/>
              </a:solidFill>
            </a:endParaRPr>
          </a:p>
          <a:p>
            <a:pPr marL="0" indent="0" algn="ctr">
              <a:buSzPts val="1100"/>
              <a:buNone/>
            </a:pPr>
            <a:r>
              <a:rPr lang="it-IT" sz="2400" dirty="0">
                <a:solidFill>
                  <a:schemeClr val="bg1"/>
                </a:solidFill>
                <a:hlinkClick r:id="rId3"/>
              </a:rPr>
              <a:t>https://github.com/pavva94/PABAKE</a:t>
            </a:r>
            <a:endParaRPr lang="it-IT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1690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</p:txBody>
      </p:sp>
      <p:sp>
        <p:nvSpPr>
          <p:cNvPr id="159" name="Google Shape;159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Task</a:t>
            </a:r>
            <a:endParaRPr sz="2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</p:txBody>
      </p:sp>
      <p:sp>
        <p:nvSpPr>
          <p:cNvPr id="159" name="Google Shape;159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Data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717474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</p:txBody>
      </p:sp>
      <p:sp>
        <p:nvSpPr>
          <p:cNvPr id="159" name="Google Shape;159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Reference Ontology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2472024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</p:txBody>
      </p:sp>
      <p:sp>
        <p:nvSpPr>
          <p:cNvPr id="159" name="Google Shape;159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800" dirty="0" err="1"/>
              <a:t>Ontology</a:t>
            </a:r>
            <a:r>
              <a:rPr lang="it-IT" sz="2800" dirty="0"/>
              <a:t> Design Pattern pt1</a:t>
            </a:r>
          </a:p>
        </p:txBody>
      </p:sp>
    </p:spTree>
    <p:extLst>
      <p:ext uri="{BB962C8B-B14F-4D97-AF65-F5344CB8AC3E}">
        <p14:creationId xmlns:p14="http://schemas.microsoft.com/office/powerpoint/2010/main" val="2926977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</p:txBody>
      </p:sp>
      <p:sp>
        <p:nvSpPr>
          <p:cNvPr id="159" name="Google Shape;159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800" dirty="0" err="1"/>
              <a:t>Ontology</a:t>
            </a:r>
            <a:r>
              <a:rPr lang="it-IT" sz="2800" dirty="0"/>
              <a:t> Design Pattern pt2</a:t>
            </a:r>
          </a:p>
        </p:txBody>
      </p:sp>
    </p:spTree>
    <p:extLst>
      <p:ext uri="{BB962C8B-B14F-4D97-AF65-F5344CB8AC3E}">
        <p14:creationId xmlns:p14="http://schemas.microsoft.com/office/powerpoint/2010/main" val="3459430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</p:txBody>
      </p:sp>
      <p:sp>
        <p:nvSpPr>
          <p:cNvPr id="159" name="Google Shape;159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2800" dirty="0" err="1"/>
              <a:t>Ontology</a:t>
            </a:r>
            <a:r>
              <a:rPr lang="it-IT" sz="2800" dirty="0"/>
              <a:t> Design Pattern pt3</a:t>
            </a:r>
          </a:p>
        </p:txBody>
      </p:sp>
    </p:spTree>
    <p:extLst>
      <p:ext uri="{BB962C8B-B14F-4D97-AF65-F5344CB8AC3E}">
        <p14:creationId xmlns:p14="http://schemas.microsoft.com/office/powerpoint/2010/main" val="3295180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ctrTitle"/>
          </p:nvPr>
        </p:nvSpPr>
        <p:spPr>
          <a:xfrm>
            <a:off x="3385874" y="2098650"/>
            <a:ext cx="2451913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Competency</a:t>
            </a:r>
            <a:br>
              <a:rPr lang="en" dirty="0"/>
            </a:br>
            <a:r>
              <a:rPr lang="en" dirty="0"/>
              <a:t>Questions</a:t>
            </a:r>
            <a:endParaRPr dirty="0"/>
          </a:p>
        </p:txBody>
      </p:sp>
      <p:sp>
        <p:nvSpPr>
          <p:cNvPr id="166" name="Google Shape;166;p35">
            <a:hlinkClick r:id="rId3" action="ppaction://hlinksldjump"/>
          </p:cNvPr>
          <p:cNvSpPr txBox="1">
            <a:spLocks noGrp="1"/>
          </p:cNvSpPr>
          <p:nvPr>
            <p:ph type="title" idx="5"/>
          </p:nvPr>
        </p:nvSpPr>
        <p:spPr>
          <a:xfrm>
            <a:off x="2105406" y="251371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8" name="Google Shape;168;p35"/>
          <p:cNvSpPr txBox="1">
            <a:spLocks noGrp="1"/>
          </p:cNvSpPr>
          <p:nvPr>
            <p:ph type="subTitle" idx="1"/>
          </p:nvPr>
        </p:nvSpPr>
        <p:spPr>
          <a:xfrm>
            <a:off x="297180" y="182880"/>
            <a:ext cx="2067566" cy="1002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it-IT" dirty="0"/>
              <a:t>How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stations</a:t>
            </a:r>
            <a:r>
              <a:rPr lang="it-IT" dirty="0"/>
              <a:t> are </a:t>
            </a:r>
            <a:r>
              <a:rPr lang="it-IT" dirty="0" err="1"/>
              <a:t>deployed</a:t>
            </a:r>
            <a:r>
              <a:rPr lang="it-IT" dirty="0"/>
              <a:t> in the X </a:t>
            </a:r>
            <a:r>
              <a:rPr lang="it-IT" dirty="0" err="1"/>
              <a:t>seas</a:t>
            </a:r>
            <a:r>
              <a:rPr lang="it-IT" dirty="0"/>
              <a:t>?</a:t>
            </a:r>
          </a:p>
          <a:p>
            <a:pPr algn="ctr"/>
            <a:r>
              <a:rPr lang="it-IT" dirty="0"/>
              <a:t>Or </a:t>
            </a:r>
            <a:r>
              <a:rPr lang="it-IT" dirty="0" err="1"/>
              <a:t>deployed</a:t>
            </a:r>
            <a:r>
              <a:rPr lang="it-IT" dirty="0"/>
              <a:t> in the X city? </a:t>
            </a:r>
          </a:p>
        </p:txBody>
      </p:sp>
      <p:sp>
        <p:nvSpPr>
          <p:cNvPr id="169" name="Google Shape;169;p35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2189625" y="27497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0" name="Google Shape;170;p35">
            <a:hlinkClick r:id="rId5" action="ppaction://hlinksldjump"/>
          </p:cNvPr>
          <p:cNvSpPr txBox="1">
            <a:spLocks noGrp="1"/>
          </p:cNvSpPr>
          <p:nvPr>
            <p:ph type="title" idx="4"/>
          </p:nvPr>
        </p:nvSpPr>
        <p:spPr>
          <a:xfrm>
            <a:off x="2147516" y="1438532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71" name="Google Shape;171;p35">
            <a:hlinkClick r:id="" action="ppaction://noaction"/>
          </p:cNvPr>
          <p:cNvSpPr txBox="1">
            <a:spLocks noGrp="1"/>
          </p:cNvSpPr>
          <p:nvPr>
            <p:ph type="title" idx="6"/>
          </p:nvPr>
        </p:nvSpPr>
        <p:spPr>
          <a:xfrm>
            <a:off x="5922008" y="1993950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72" name="Google Shape;172;p35">
            <a:hlinkClick r:id="" action="ppaction://noaction"/>
          </p:cNvPr>
          <p:cNvSpPr txBox="1">
            <a:spLocks noGrp="1"/>
          </p:cNvSpPr>
          <p:nvPr>
            <p:ph type="title" idx="7"/>
          </p:nvPr>
        </p:nvSpPr>
        <p:spPr>
          <a:xfrm>
            <a:off x="5976850" y="306711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73" name="Google Shape;173;p35">
            <a:hlinkClick r:id="" action="ppaction://noaction"/>
          </p:cNvPr>
          <p:cNvSpPr txBox="1">
            <a:spLocks noGrp="1"/>
          </p:cNvSpPr>
          <p:nvPr>
            <p:ph type="title" idx="8"/>
          </p:nvPr>
        </p:nvSpPr>
        <p:spPr>
          <a:xfrm>
            <a:off x="5922008" y="4158581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175" name="Google Shape;175;p35"/>
          <p:cNvSpPr txBox="1">
            <a:spLocks noGrp="1"/>
          </p:cNvSpPr>
          <p:nvPr>
            <p:ph type="subTitle" idx="13"/>
          </p:nvPr>
        </p:nvSpPr>
        <p:spPr>
          <a:xfrm>
            <a:off x="173087" y="1277957"/>
            <a:ext cx="2239016" cy="10243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value</a:t>
            </a:r>
            <a:r>
              <a:rPr lang="it-IT" dirty="0"/>
              <a:t> of “</a:t>
            </a:r>
            <a:r>
              <a:rPr lang="it-IT" dirty="0" err="1"/>
              <a:t>parameter</a:t>
            </a:r>
            <a:r>
              <a:rPr lang="it-IT" dirty="0"/>
              <a:t>” for the </a:t>
            </a:r>
            <a:r>
              <a:rPr lang="it-IT" dirty="0" err="1"/>
              <a:t>sea</a:t>
            </a:r>
            <a:r>
              <a:rPr lang="it-IT" dirty="0"/>
              <a:t> X in a </a:t>
            </a:r>
            <a:r>
              <a:rPr lang="it-IT" dirty="0" err="1"/>
              <a:t>certain</a:t>
            </a:r>
            <a:r>
              <a:rPr lang="it-IT" dirty="0"/>
              <a:t> </a:t>
            </a:r>
            <a:r>
              <a:rPr lang="it-IT" dirty="0" err="1"/>
              <a:t>period</a:t>
            </a:r>
            <a:r>
              <a:rPr lang="it-IT" dirty="0"/>
              <a:t> </a:t>
            </a:r>
            <a:r>
              <a:rPr lang="it-IT" dirty="0" err="1"/>
              <a:t>Z</a:t>
            </a:r>
            <a:r>
              <a:rPr lang="it-IT" dirty="0"/>
              <a:t>? </a:t>
            </a:r>
          </a:p>
          <a:p>
            <a:pPr algn="ctr"/>
            <a:r>
              <a:rPr lang="it-IT" dirty="0"/>
              <a:t>Or for the city Y? </a:t>
            </a:r>
          </a:p>
        </p:txBody>
      </p:sp>
      <p:sp>
        <p:nvSpPr>
          <p:cNvPr id="177" name="Google Shape;177;p35"/>
          <p:cNvSpPr txBox="1">
            <a:spLocks noGrp="1"/>
          </p:cNvSpPr>
          <p:nvPr>
            <p:ph type="subTitle" idx="15"/>
          </p:nvPr>
        </p:nvSpPr>
        <p:spPr>
          <a:xfrm>
            <a:off x="359516" y="2610870"/>
            <a:ext cx="1938454" cy="9330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it-IT" dirty="0"/>
              <a:t>How </a:t>
            </a:r>
            <a:r>
              <a:rPr lang="it-IT" dirty="0" err="1"/>
              <a:t>many</a:t>
            </a:r>
            <a:r>
              <a:rPr lang="it-IT" dirty="0"/>
              <a:t>/ </a:t>
            </a:r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places</a:t>
            </a:r>
            <a:r>
              <a:rPr lang="it-IT" dirty="0"/>
              <a:t> are </a:t>
            </a:r>
            <a:r>
              <a:rPr lang="it-IT" dirty="0" err="1"/>
              <a:t>monitored</a:t>
            </a:r>
            <a:r>
              <a:rPr lang="it-IT" dirty="0"/>
              <a:t>? </a:t>
            </a:r>
          </a:p>
        </p:txBody>
      </p:sp>
      <p:sp>
        <p:nvSpPr>
          <p:cNvPr id="179" name="Google Shape;179;p35"/>
          <p:cNvSpPr txBox="1">
            <a:spLocks noGrp="1"/>
          </p:cNvSpPr>
          <p:nvPr>
            <p:ph type="subTitle" idx="17"/>
          </p:nvPr>
        </p:nvSpPr>
        <p:spPr>
          <a:xfrm>
            <a:off x="6837043" y="2016332"/>
            <a:ext cx="1978112" cy="9191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sensor are already replaced by the new model?</a:t>
            </a:r>
            <a:endParaRPr dirty="0"/>
          </a:p>
        </p:txBody>
      </p:sp>
      <p:sp>
        <p:nvSpPr>
          <p:cNvPr id="181" name="Google Shape;181;p35"/>
          <p:cNvSpPr txBox="1">
            <a:spLocks noGrp="1"/>
          </p:cNvSpPr>
          <p:nvPr>
            <p:ph type="subTitle" idx="19"/>
          </p:nvPr>
        </p:nvSpPr>
        <p:spPr>
          <a:xfrm>
            <a:off x="6811558" y="3047754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it-IT" dirty="0"/>
              <a:t>How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sensors</a:t>
            </a:r>
            <a:endParaRPr lang="it-IT" dirty="0"/>
          </a:p>
          <a:p>
            <a:pPr algn="ctr"/>
            <a:r>
              <a:rPr lang="it-IT" dirty="0"/>
              <a:t>are </a:t>
            </a:r>
            <a:r>
              <a:rPr lang="it-IT" dirty="0" err="1"/>
              <a:t>hosted</a:t>
            </a:r>
            <a:r>
              <a:rPr lang="it-IT" dirty="0"/>
              <a:t> on the</a:t>
            </a:r>
          </a:p>
          <a:p>
            <a:pPr algn="ctr"/>
            <a:r>
              <a:rPr lang="it-IT" dirty="0"/>
              <a:t>station X?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3" name="Google Shape;183;p35"/>
          <p:cNvSpPr txBox="1">
            <a:spLocks noGrp="1"/>
          </p:cNvSpPr>
          <p:nvPr>
            <p:ph type="subTitle" idx="21"/>
          </p:nvPr>
        </p:nvSpPr>
        <p:spPr>
          <a:xfrm>
            <a:off x="6811558" y="4163981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it-IT" dirty="0"/>
              <a:t>How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sensors</a:t>
            </a:r>
            <a:endParaRPr lang="it-IT" dirty="0"/>
          </a:p>
          <a:p>
            <a:pPr algn="ctr"/>
            <a:r>
              <a:rPr lang="it-IT" dirty="0"/>
              <a:t>are </a:t>
            </a:r>
            <a:r>
              <a:rPr lang="it-IT" dirty="0" err="1"/>
              <a:t>hosted</a:t>
            </a:r>
            <a:r>
              <a:rPr lang="it-IT" dirty="0"/>
              <a:t> on the</a:t>
            </a:r>
          </a:p>
          <a:p>
            <a:pPr algn="ctr"/>
            <a:r>
              <a:rPr lang="it-IT" dirty="0"/>
              <a:t>station X? </a:t>
            </a:r>
          </a:p>
        </p:txBody>
      </p:sp>
      <p:cxnSp>
        <p:nvCxnSpPr>
          <p:cNvPr id="184" name="Google Shape;184;p35"/>
          <p:cNvCxnSpPr>
            <a:cxnSpLocks/>
          </p:cNvCxnSpPr>
          <p:nvPr/>
        </p:nvCxnSpPr>
        <p:spPr>
          <a:xfrm>
            <a:off x="3297225" y="0"/>
            <a:ext cx="0" cy="3091515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" name="Google Shape;185;p35"/>
          <p:cNvCxnSpPr>
            <a:cxnSpLocks/>
          </p:cNvCxnSpPr>
          <p:nvPr/>
        </p:nvCxnSpPr>
        <p:spPr>
          <a:xfrm>
            <a:off x="5837787" y="2098650"/>
            <a:ext cx="24163" cy="306285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indent="-228600">
              <a:lnSpc>
                <a:spcPct val="100000"/>
              </a:lnSpc>
              <a:buNone/>
            </a:pPr>
            <a:r>
              <a:rPr lang="it-IT" sz="2000" dirty="0" err="1"/>
              <a:t>This</a:t>
            </a:r>
            <a:r>
              <a:rPr lang="it-IT" sz="2000" dirty="0"/>
              <a:t> </a:t>
            </a:r>
            <a:r>
              <a:rPr lang="it-IT" sz="2000" dirty="0" err="1"/>
              <a:t>query</a:t>
            </a:r>
            <a:r>
              <a:rPr lang="it-IT" sz="2000" dirty="0"/>
              <a:t> to </a:t>
            </a:r>
            <a:r>
              <a:rPr lang="it-IT" sz="2000" dirty="0" err="1"/>
              <a:t>extract</a:t>
            </a:r>
            <a:r>
              <a:rPr lang="it-IT" sz="2000" dirty="0"/>
              <a:t> the </a:t>
            </a:r>
            <a:r>
              <a:rPr lang="it-IT" sz="2000" dirty="0" err="1"/>
              <a:t>values</a:t>
            </a:r>
            <a:r>
              <a:rPr lang="it-IT" sz="2000" dirty="0"/>
              <a:t> of a </a:t>
            </a:r>
            <a:r>
              <a:rPr lang="it-IT" sz="2000" dirty="0" err="1"/>
              <a:t>specific</a:t>
            </a:r>
            <a:r>
              <a:rPr lang="it-IT" sz="2000" dirty="0"/>
              <a:t> </a:t>
            </a:r>
            <a:r>
              <a:rPr lang="it-IT" sz="2000" dirty="0" err="1"/>
              <a:t>parameter</a:t>
            </a:r>
            <a:r>
              <a:rPr lang="it-IT" sz="2000" dirty="0"/>
              <a:t> (Hm0) for a </a:t>
            </a:r>
            <a:r>
              <a:rPr lang="it-IT" sz="2000" dirty="0" err="1"/>
              <a:t>defined</a:t>
            </a:r>
            <a:r>
              <a:rPr lang="it-IT" sz="2000" dirty="0"/>
              <a:t> city (Alghero, ISTAT code 90003) </a:t>
            </a: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434343"/>
              </a:solidFill>
            </a:endParaRPr>
          </a:p>
        </p:txBody>
      </p:sp>
      <p:sp>
        <p:nvSpPr>
          <p:cNvPr id="159" name="Google Shape;159;p3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Competency</a:t>
            </a:r>
            <a:r>
              <a:rPr lang="en" dirty="0"/>
              <a:t> Questions</a:t>
            </a:r>
            <a:endParaRPr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8F5463E-140F-4047-BBF9-A82DD6014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246" y="2547099"/>
            <a:ext cx="6944604" cy="210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90591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1294</Words>
  <Application>Microsoft Macintosh PowerPoint</Application>
  <PresentationFormat>Presentazione su schermo (16:9)</PresentationFormat>
  <Paragraphs>82</Paragraphs>
  <Slides>14</Slides>
  <Notes>14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0" baseType="lpstr">
      <vt:lpstr>Roboto Condensed Light</vt:lpstr>
      <vt:lpstr>Exo 2</vt:lpstr>
      <vt:lpstr>Arial</vt:lpstr>
      <vt:lpstr>Nunito Light</vt:lpstr>
      <vt:lpstr>Fira Sans Extra Condensed Medium</vt:lpstr>
      <vt:lpstr>Tech Newsletter XL by Slidesgo</vt:lpstr>
      <vt:lpstr>PABAKE Linked Open Seas </vt:lpstr>
      <vt:lpstr>Task</vt:lpstr>
      <vt:lpstr>Data</vt:lpstr>
      <vt:lpstr>Reference Ontology</vt:lpstr>
      <vt:lpstr>Ontology Design Pattern pt1</vt:lpstr>
      <vt:lpstr>Ontology Design Pattern pt2</vt:lpstr>
      <vt:lpstr>Ontology Design Pattern pt3</vt:lpstr>
      <vt:lpstr>Competency Questions</vt:lpstr>
      <vt:lpstr>Competency Questions</vt:lpstr>
      <vt:lpstr>Mapping Rules</vt:lpstr>
      <vt:lpstr>Entity Linking</vt:lpstr>
      <vt:lpstr>Docker</vt:lpstr>
      <vt:lpstr>Conclusions</vt:lpstr>
      <vt:lpstr>THANKS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PABAKE Linked Open Seas </dc:title>
  <cp:lastModifiedBy>Utente di Microsoft Office</cp:lastModifiedBy>
  <cp:revision>37</cp:revision>
  <dcterms:modified xsi:type="dcterms:W3CDTF">2022-02-13T16:12:14Z</dcterms:modified>
</cp:coreProperties>
</file>